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7" r:id="rId4"/>
    <p:sldId id="268" r:id="rId5"/>
    <p:sldId id="269" r:id="rId6"/>
    <p:sldId id="270" r:id="rId7"/>
    <p:sldId id="271" r:id="rId8"/>
    <p:sldId id="259" r:id="rId9"/>
    <p:sldId id="260" r:id="rId10"/>
    <p:sldId id="261" r:id="rId11"/>
    <p:sldId id="26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66FF33"/>
    <a:srgbClr val="FFFF66"/>
    <a:srgbClr val="FFFF99"/>
    <a:srgbClr val="66FFFF"/>
    <a:srgbClr val="CCECFF"/>
    <a:srgbClr val="0033CC"/>
    <a:srgbClr val="CC66FF"/>
    <a:srgbClr val="060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D010-19FF-4305-89A8-4D8764EB5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658F80-DE8B-4613-9AD9-34F9EF8B7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E0E673-23AA-417D-95B1-D51B04AA3AC7}"/>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5" name="Footer Placeholder 4">
            <a:extLst>
              <a:ext uri="{FF2B5EF4-FFF2-40B4-BE49-F238E27FC236}">
                <a16:creationId xmlns:a16="http://schemas.microsoft.com/office/drawing/2014/main" id="{CCFAC972-CEE4-4129-9B01-73878BD10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72BDF-3511-440D-AEFD-7B510C4B5031}"/>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15891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4BC3-E2EB-42A7-94EA-8B3433825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B4DBD-F4F6-4B79-A5EF-7BA12D36C2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257E5-1214-471D-98A7-455A701AB5B9}"/>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5" name="Footer Placeholder 4">
            <a:extLst>
              <a:ext uri="{FF2B5EF4-FFF2-40B4-BE49-F238E27FC236}">
                <a16:creationId xmlns:a16="http://schemas.microsoft.com/office/drawing/2014/main" id="{5D59505C-2115-4F5A-8A45-BB8C083E6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A6503-B763-44C4-960C-0E7E8AC1289F}"/>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103054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9D710-922F-4601-94CD-9EB2B25B33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EC0532-4E56-442D-BF9A-1598310F92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BFD6B-43D7-4E61-8D99-05EC06595FF5}"/>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5" name="Footer Placeholder 4">
            <a:extLst>
              <a:ext uri="{FF2B5EF4-FFF2-40B4-BE49-F238E27FC236}">
                <a16:creationId xmlns:a16="http://schemas.microsoft.com/office/drawing/2014/main" id="{8975DA55-103B-4F37-8069-F38435A84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88EAF-558A-4E89-87A7-9B5B1FA5247C}"/>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10200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36C1-5CCD-4B75-8303-2DD8CF832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29E00-8AA4-42B5-9A5C-CB2B7F2687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483AC-B283-43C5-93B1-95533F1464D6}"/>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5" name="Footer Placeholder 4">
            <a:extLst>
              <a:ext uri="{FF2B5EF4-FFF2-40B4-BE49-F238E27FC236}">
                <a16:creationId xmlns:a16="http://schemas.microsoft.com/office/drawing/2014/main" id="{02E92CC2-1FEE-4CCE-8906-A11976EA8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5AD2A-2378-41AB-B340-6815C5EFCA63}"/>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250042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9C67-B77D-4E3E-977F-D79E7B88D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EF893D-7293-405A-9C51-4F394113E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DA2288-768E-48FD-956E-5D50EAB61870}"/>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5" name="Footer Placeholder 4">
            <a:extLst>
              <a:ext uri="{FF2B5EF4-FFF2-40B4-BE49-F238E27FC236}">
                <a16:creationId xmlns:a16="http://schemas.microsoft.com/office/drawing/2014/main" id="{26818E84-FADD-4BD0-8A41-05F31AAE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4CA62-339E-4B1F-B262-07CE3C1E0CB4}"/>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303345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1D88-DF49-46FC-9854-778349C6D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D7B695-1AAD-4382-A64E-9ECFB25B2A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34DFF-609A-4A79-983C-D85E3EDE30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0B57BD-68B9-40FE-A8AC-7929DABE8D19}"/>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6" name="Footer Placeholder 5">
            <a:extLst>
              <a:ext uri="{FF2B5EF4-FFF2-40B4-BE49-F238E27FC236}">
                <a16:creationId xmlns:a16="http://schemas.microsoft.com/office/drawing/2014/main" id="{1CA954F2-1578-4957-B8C6-EF43AC108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8D12D-3384-46F9-A5F1-F8D49EE9F47D}"/>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60066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65F9-F729-4151-80BD-FED4CBEC0A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9E5C84-BD77-465A-AEF8-E3F95AD4E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28687F-F80B-4171-9783-0C2B57EAAD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D0989-5FC3-4DDE-A305-708D13B12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DEDC63-A788-4421-9208-557D883CB5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7CEC7-FD7A-468B-8F58-D139BD58CBC9}"/>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8" name="Footer Placeholder 7">
            <a:extLst>
              <a:ext uri="{FF2B5EF4-FFF2-40B4-BE49-F238E27FC236}">
                <a16:creationId xmlns:a16="http://schemas.microsoft.com/office/drawing/2014/main" id="{66F42845-3BEE-40F4-BF7A-B68FB66F1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7A55E-5E56-424B-8043-DF2A744B96FC}"/>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10423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70FC-CAEF-46A8-ADB3-62E7F7CD7E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B7067-E920-4D7A-8A4A-D5047CF72A2D}"/>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4" name="Footer Placeholder 3">
            <a:extLst>
              <a:ext uri="{FF2B5EF4-FFF2-40B4-BE49-F238E27FC236}">
                <a16:creationId xmlns:a16="http://schemas.microsoft.com/office/drawing/2014/main" id="{E370728E-09B3-4337-9F63-863571575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5E28CB-0180-424C-9010-BE99AED024CA}"/>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103649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A5494-2A3F-4C3F-8DA7-59B43FEA7401}"/>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3" name="Footer Placeholder 2">
            <a:extLst>
              <a:ext uri="{FF2B5EF4-FFF2-40B4-BE49-F238E27FC236}">
                <a16:creationId xmlns:a16="http://schemas.microsoft.com/office/drawing/2014/main" id="{09C9D65A-F661-49C1-BCF5-15CB799C6F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7DEE3-6566-499D-8753-D7B6B198C502}"/>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155497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E7B4-3B84-4528-8915-AA2129C69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65DEE0-DF7B-4160-804C-9E0C4D3CB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B19AF-2220-4DBF-9184-B65B9F05D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10242E-F3DA-455B-B113-B64E9E0273C2}"/>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6" name="Footer Placeholder 5">
            <a:extLst>
              <a:ext uri="{FF2B5EF4-FFF2-40B4-BE49-F238E27FC236}">
                <a16:creationId xmlns:a16="http://schemas.microsoft.com/office/drawing/2014/main" id="{797DA281-0B03-4A5C-9E71-E5A517900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23B69-3FD6-46B2-AEE4-93E7DD111BDE}"/>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280806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073A-0171-41E9-8B16-10891CF0C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8F51AC-B84A-489B-BABA-058144EAB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9FC96-B8E1-4F29-90DB-F49DF80A7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8E1272-9BE2-4BCB-8111-8CC9F0CF096F}"/>
              </a:ext>
            </a:extLst>
          </p:cNvPr>
          <p:cNvSpPr>
            <a:spLocks noGrp="1"/>
          </p:cNvSpPr>
          <p:nvPr>
            <p:ph type="dt" sz="half" idx="10"/>
          </p:nvPr>
        </p:nvSpPr>
        <p:spPr/>
        <p:txBody>
          <a:bodyPr/>
          <a:lstStyle/>
          <a:p>
            <a:fld id="{BD5BBE3B-D044-4567-B1F6-BEAA5D828807}" type="datetimeFigureOut">
              <a:rPr lang="en-US" smtClean="0"/>
              <a:t>5/17/2019</a:t>
            </a:fld>
            <a:endParaRPr lang="en-US"/>
          </a:p>
        </p:txBody>
      </p:sp>
      <p:sp>
        <p:nvSpPr>
          <p:cNvPr id="6" name="Footer Placeholder 5">
            <a:extLst>
              <a:ext uri="{FF2B5EF4-FFF2-40B4-BE49-F238E27FC236}">
                <a16:creationId xmlns:a16="http://schemas.microsoft.com/office/drawing/2014/main" id="{A96FE4C9-657F-42F7-9D3E-F60BEEEF9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2FF3F-5C13-44BB-8CF0-A3BC5F0C83FA}"/>
              </a:ext>
            </a:extLst>
          </p:cNvPr>
          <p:cNvSpPr>
            <a:spLocks noGrp="1"/>
          </p:cNvSpPr>
          <p:nvPr>
            <p:ph type="sldNum" sz="quarter" idx="12"/>
          </p:nvPr>
        </p:nvSpPr>
        <p:spPr/>
        <p:txBody>
          <a:bodyPr/>
          <a:lstStyle/>
          <a:p>
            <a:fld id="{E9E25E27-326A-4743-A788-F570DD1F474A}" type="slidenum">
              <a:rPr lang="en-US" smtClean="0"/>
              <a:t>‹#›</a:t>
            </a:fld>
            <a:endParaRPr lang="en-US"/>
          </a:p>
        </p:txBody>
      </p:sp>
    </p:spTree>
    <p:extLst>
      <p:ext uri="{BB962C8B-B14F-4D97-AF65-F5344CB8AC3E}">
        <p14:creationId xmlns:p14="http://schemas.microsoft.com/office/powerpoint/2010/main" val="302610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444EC-C52F-40DD-87E7-F482270F4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EEB17D-6A67-4F10-8B3E-981CFECEB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7554B-BB38-4E35-819A-698BAFEF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BBE3B-D044-4567-B1F6-BEAA5D828807}" type="datetimeFigureOut">
              <a:rPr lang="en-US" smtClean="0"/>
              <a:t>5/17/2019</a:t>
            </a:fld>
            <a:endParaRPr lang="en-US"/>
          </a:p>
        </p:txBody>
      </p:sp>
      <p:sp>
        <p:nvSpPr>
          <p:cNvPr id="5" name="Footer Placeholder 4">
            <a:extLst>
              <a:ext uri="{FF2B5EF4-FFF2-40B4-BE49-F238E27FC236}">
                <a16:creationId xmlns:a16="http://schemas.microsoft.com/office/drawing/2014/main" id="{BD839BA6-212C-4423-8217-6A5706756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1F3DFA-7314-48A5-BD83-1EEE0313C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25E27-326A-4743-A788-F570DD1F474A}" type="slidenum">
              <a:rPr lang="en-US" smtClean="0"/>
              <a:t>‹#›</a:t>
            </a:fld>
            <a:endParaRPr lang="en-US"/>
          </a:p>
        </p:txBody>
      </p:sp>
    </p:spTree>
    <p:extLst>
      <p:ext uri="{BB962C8B-B14F-4D97-AF65-F5344CB8AC3E}">
        <p14:creationId xmlns:p14="http://schemas.microsoft.com/office/powerpoint/2010/main" val="423429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4D32E5E5-7D27-455A-B96E-8A98F25E8968}"/>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t="9333" r="16333" b="14762"/>
          <a:stretch/>
        </p:blipFill>
        <p:spPr>
          <a:xfrm>
            <a:off x="6208857" y="856276"/>
            <a:ext cx="3935712" cy="4997299"/>
          </a:xfrm>
          <a:prstGeom prst="rect">
            <a:avLst/>
          </a:prstGeom>
        </p:spPr>
      </p:pic>
      <p:sp>
        <p:nvSpPr>
          <p:cNvPr id="3" name="Subtitle 2">
            <a:extLst>
              <a:ext uri="{FF2B5EF4-FFF2-40B4-BE49-F238E27FC236}">
                <a16:creationId xmlns:a16="http://schemas.microsoft.com/office/drawing/2014/main" id="{74290C57-CB3C-4674-A614-CF4F449F8FAE}"/>
              </a:ext>
            </a:extLst>
          </p:cNvPr>
          <p:cNvSpPr>
            <a:spLocks noGrp="1"/>
          </p:cNvSpPr>
          <p:nvPr>
            <p:ph type="subTitle" idx="1"/>
          </p:nvPr>
        </p:nvSpPr>
        <p:spPr>
          <a:xfrm>
            <a:off x="5277327" y="4156276"/>
            <a:ext cx="6274592" cy="2061645"/>
          </a:xfrm>
        </p:spPr>
        <p:txBody>
          <a:bodyPr>
            <a:normAutofit/>
          </a:bodyPr>
          <a:lstStyle/>
          <a:p>
            <a:pPr algn="l"/>
            <a:r>
              <a:rPr lang="en-US" dirty="0">
                <a:solidFill>
                  <a:schemeClr val="bg1"/>
                </a:solidFill>
              </a:rPr>
              <a:t>Initiate</a:t>
            </a:r>
          </a:p>
        </p:txBody>
      </p:sp>
      <p:sp>
        <p:nvSpPr>
          <p:cNvPr id="6" name="TextBox 5">
            <a:extLst>
              <a:ext uri="{FF2B5EF4-FFF2-40B4-BE49-F238E27FC236}">
                <a16:creationId xmlns:a16="http://schemas.microsoft.com/office/drawing/2014/main" id="{961780B2-A474-43F4-ACFF-0DF265E9C25B}"/>
              </a:ext>
            </a:extLst>
          </p:cNvPr>
          <p:cNvSpPr txBox="1"/>
          <p:nvPr/>
        </p:nvSpPr>
        <p:spPr>
          <a:xfrm>
            <a:off x="539632" y="1355367"/>
            <a:ext cx="5047657" cy="369332"/>
          </a:xfrm>
          <a:prstGeom prst="rect">
            <a:avLst/>
          </a:prstGeom>
          <a:solidFill>
            <a:srgbClr val="FF0000"/>
          </a:solidFill>
        </p:spPr>
        <p:txBody>
          <a:bodyPr wrap="square" rtlCol="0">
            <a:spAutoFit/>
          </a:bodyPr>
          <a:lstStyle/>
          <a:p>
            <a:r>
              <a:rPr lang="en-US" dirty="0">
                <a:solidFill>
                  <a:schemeClr val="bg1"/>
                </a:solidFill>
              </a:rPr>
              <a:t>Initiate</a:t>
            </a:r>
            <a:endParaRPr lang="en-US" dirty="0"/>
          </a:p>
        </p:txBody>
      </p:sp>
      <p:sp>
        <p:nvSpPr>
          <p:cNvPr id="16" name="TextBox 15">
            <a:extLst>
              <a:ext uri="{FF2B5EF4-FFF2-40B4-BE49-F238E27FC236}">
                <a16:creationId xmlns:a16="http://schemas.microsoft.com/office/drawing/2014/main" id="{7DE1DFAC-6FAB-4D5F-B960-3B2E079A47FC}"/>
              </a:ext>
            </a:extLst>
          </p:cNvPr>
          <p:cNvSpPr txBox="1"/>
          <p:nvPr/>
        </p:nvSpPr>
        <p:spPr>
          <a:xfrm>
            <a:off x="548073" y="2170761"/>
            <a:ext cx="5047657" cy="369332"/>
          </a:xfrm>
          <a:prstGeom prst="rect">
            <a:avLst/>
          </a:prstGeom>
          <a:solidFill>
            <a:srgbClr val="FF6600"/>
          </a:solidFill>
        </p:spPr>
        <p:txBody>
          <a:bodyPr wrap="square" rtlCol="0">
            <a:spAutoFit/>
          </a:bodyPr>
          <a:lstStyle/>
          <a:p>
            <a:r>
              <a:rPr lang="en-US" dirty="0">
                <a:solidFill>
                  <a:schemeClr val="bg1"/>
                </a:solidFill>
              </a:rPr>
              <a:t>Discover</a:t>
            </a:r>
            <a:endParaRPr lang="en-US" dirty="0"/>
          </a:p>
        </p:txBody>
      </p:sp>
      <p:sp>
        <p:nvSpPr>
          <p:cNvPr id="17" name="TextBox 16">
            <a:extLst>
              <a:ext uri="{FF2B5EF4-FFF2-40B4-BE49-F238E27FC236}">
                <a16:creationId xmlns:a16="http://schemas.microsoft.com/office/drawing/2014/main" id="{82073ED1-C479-403F-8F53-B4A8C1E47062}"/>
              </a:ext>
            </a:extLst>
          </p:cNvPr>
          <p:cNvSpPr txBox="1"/>
          <p:nvPr/>
        </p:nvSpPr>
        <p:spPr>
          <a:xfrm>
            <a:off x="548073" y="3003048"/>
            <a:ext cx="5047657" cy="369332"/>
          </a:xfrm>
          <a:prstGeom prst="rect">
            <a:avLst/>
          </a:prstGeom>
          <a:solidFill>
            <a:srgbClr val="00B050"/>
          </a:solidFill>
        </p:spPr>
        <p:txBody>
          <a:bodyPr wrap="square" rtlCol="0">
            <a:spAutoFit/>
          </a:bodyPr>
          <a:lstStyle/>
          <a:p>
            <a:r>
              <a:rPr lang="en-US" dirty="0">
                <a:solidFill>
                  <a:schemeClr val="bg1"/>
                </a:solidFill>
              </a:rPr>
              <a:t>Qualify</a:t>
            </a:r>
            <a:endParaRPr lang="en-US" dirty="0"/>
          </a:p>
        </p:txBody>
      </p:sp>
      <p:sp>
        <p:nvSpPr>
          <p:cNvPr id="18" name="TextBox 17">
            <a:extLst>
              <a:ext uri="{FF2B5EF4-FFF2-40B4-BE49-F238E27FC236}">
                <a16:creationId xmlns:a16="http://schemas.microsoft.com/office/drawing/2014/main" id="{5E75782C-2149-4AF4-A9D1-9C6AB0ADFAAC}"/>
              </a:ext>
            </a:extLst>
          </p:cNvPr>
          <p:cNvSpPr txBox="1"/>
          <p:nvPr/>
        </p:nvSpPr>
        <p:spPr>
          <a:xfrm>
            <a:off x="548073" y="3734698"/>
            <a:ext cx="5047657" cy="369332"/>
          </a:xfrm>
          <a:prstGeom prst="rect">
            <a:avLst/>
          </a:prstGeom>
          <a:solidFill>
            <a:srgbClr val="00B0F0"/>
          </a:solidFill>
        </p:spPr>
        <p:txBody>
          <a:bodyPr wrap="square" rtlCol="0">
            <a:spAutoFit/>
          </a:bodyPr>
          <a:lstStyle/>
          <a:p>
            <a:r>
              <a:rPr lang="en-US" dirty="0">
                <a:solidFill>
                  <a:schemeClr val="bg1"/>
                </a:solidFill>
              </a:rPr>
              <a:t>Market</a:t>
            </a:r>
            <a:endParaRPr lang="en-US" dirty="0"/>
          </a:p>
        </p:txBody>
      </p:sp>
      <p:sp>
        <p:nvSpPr>
          <p:cNvPr id="19" name="TextBox 18">
            <a:extLst>
              <a:ext uri="{FF2B5EF4-FFF2-40B4-BE49-F238E27FC236}">
                <a16:creationId xmlns:a16="http://schemas.microsoft.com/office/drawing/2014/main" id="{174C3E89-D985-49AD-8750-B9B711C73376}"/>
              </a:ext>
            </a:extLst>
          </p:cNvPr>
          <p:cNvSpPr txBox="1"/>
          <p:nvPr/>
        </p:nvSpPr>
        <p:spPr>
          <a:xfrm>
            <a:off x="548073" y="4418013"/>
            <a:ext cx="5047657" cy="369332"/>
          </a:xfrm>
          <a:prstGeom prst="rect">
            <a:avLst/>
          </a:prstGeom>
          <a:solidFill>
            <a:srgbClr val="7030A0"/>
          </a:solidFill>
        </p:spPr>
        <p:txBody>
          <a:bodyPr wrap="square" rtlCol="0">
            <a:spAutoFit/>
          </a:bodyPr>
          <a:lstStyle/>
          <a:p>
            <a:r>
              <a:rPr lang="en-US" dirty="0">
                <a:solidFill>
                  <a:schemeClr val="bg1"/>
                </a:solidFill>
              </a:rPr>
              <a:t>Propose</a:t>
            </a:r>
            <a:endParaRPr lang="en-US" dirty="0"/>
          </a:p>
        </p:txBody>
      </p:sp>
      <p:sp>
        <p:nvSpPr>
          <p:cNvPr id="20" name="TextBox 19">
            <a:extLst>
              <a:ext uri="{FF2B5EF4-FFF2-40B4-BE49-F238E27FC236}">
                <a16:creationId xmlns:a16="http://schemas.microsoft.com/office/drawing/2014/main" id="{6EB9BFD7-9624-499F-8977-3FA4494A1A88}"/>
              </a:ext>
            </a:extLst>
          </p:cNvPr>
          <p:cNvSpPr txBox="1"/>
          <p:nvPr/>
        </p:nvSpPr>
        <p:spPr>
          <a:xfrm>
            <a:off x="548073" y="5133301"/>
            <a:ext cx="5047657" cy="369332"/>
          </a:xfrm>
          <a:prstGeom prst="rect">
            <a:avLst/>
          </a:prstGeom>
          <a:solidFill>
            <a:srgbClr val="FF3399"/>
          </a:solidFill>
        </p:spPr>
        <p:txBody>
          <a:bodyPr wrap="square" rtlCol="0">
            <a:spAutoFit/>
          </a:bodyPr>
          <a:lstStyle/>
          <a:p>
            <a:r>
              <a:rPr lang="en-US" dirty="0">
                <a:solidFill>
                  <a:schemeClr val="bg1"/>
                </a:solidFill>
              </a:rPr>
              <a:t>Win</a:t>
            </a:r>
          </a:p>
        </p:txBody>
      </p:sp>
      <p:sp>
        <p:nvSpPr>
          <p:cNvPr id="7" name="Teardrop 6">
            <a:extLst>
              <a:ext uri="{FF2B5EF4-FFF2-40B4-BE49-F238E27FC236}">
                <a16:creationId xmlns:a16="http://schemas.microsoft.com/office/drawing/2014/main" id="{6A2D4930-ECF8-40E6-B922-15942362DC5E}"/>
              </a:ext>
            </a:extLst>
          </p:cNvPr>
          <p:cNvSpPr/>
          <p:nvPr/>
        </p:nvSpPr>
        <p:spPr>
          <a:xfrm rot="15361928">
            <a:off x="9092068" y="5490185"/>
            <a:ext cx="499069" cy="671228"/>
          </a:xfrm>
          <a:prstGeom prst="teardrop">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D315CE-69F7-426A-9416-A57F7E3486CD}"/>
              </a:ext>
            </a:extLst>
          </p:cNvPr>
          <p:cNvSpPr txBox="1"/>
          <p:nvPr/>
        </p:nvSpPr>
        <p:spPr>
          <a:xfrm>
            <a:off x="8965312" y="5620029"/>
            <a:ext cx="614271" cy="369332"/>
          </a:xfrm>
          <a:prstGeom prst="rect">
            <a:avLst/>
          </a:prstGeom>
          <a:noFill/>
        </p:spPr>
        <p:txBody>
          <a:bodyPr wrap="none" rtlCol="0">
            <a:spAutoFit/>
          </a:bodyPr>
          <a:lstStyle/>
          <a:p>
            <a:r>
              <a:rPr lang="en-US" dirty="0"/>
              <a:t>Miss</a:t>
            </a:r>
          </a:p>
        </p:txBody>
      </p:sp>
      <p:pic>
        <p:nvPicPr>
          <p:cNvPr id="10" name="Graphic 9" descr="Arrow: Clockwise curve">
            <a:extLst>
              <a:ext uri="{FF2B5EF4-FFF2-40B4-BE49-F238E27FC236}">
                <a16:creationId xmlns:a16="http://schemas.microsoft.com/office/drawing/2014/main" id="{5C7EBE4F-D839-4A70-959B-435C6B769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1904">
            <a:off x="5914012" y="-14810"/>
            <a:ext cx="976083" cy="1101008"/>
          </a:xfrm>
          <a:prstGeom prst="rect">
            <a:avLst/>
          </a:prstGeom>
        </p:spPr>
      </p:pic>
      <p:pic>
        <p:nvPicPr>
          <p:cNvPr id="22" name="Graphic 21" descr="Arrow: Clockwise curve">
            <a:extLst>
              <a:ext uri="{FF2B5EF4-FFF2-40B4-BE49-F238E27FC236}">
                <a16:creationId xmlns:a16="http://schemas.microsoft.com/office/drawing/2014/main" id="{A3B5E482-BBB1-4192-95E1-216A839B63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305171">
            <a:off x="6662772" y="-87979"/>
            <a:ext cx="914400" cy="1052248"/>
          </a:xfrm>
          <a:prstGeom prst="rect">
            <a:avLst/>
          </a:prstGeom>
        </p:spPr>
      </p:pic>
      <p:pic>
        <p:nvPicPr>
          <p:cNvPr id="23" name="Graphic 22" descr="Arrow: Clockwise curve">
            <a:extLst>
              <a:ext uri="{FF2B5EF4-FFF2-40B4-BE49-F238E27FC236}">
                <a16:creationId xmlns:a16="http://schemas.microsoft.com/office/drawing/2014/main" id="{86A0321E-0E6A-4D81-95E3-DDA85C117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678340">
            <a:off x="7273106" y="-112558"/>
            <a:ext cx="914400" cy="1041848"/>
          </a:xfrm>
          <a:prstGeom prst="rect">
            <a:avLst/>
          </a:prstGeom>
        </p:spPr>
      </p:pic>
      <p:pic>
        <p:nvPicPr>
          <p:cNvPr id="26" name="Graphic 25" descr="Arrow: Counterclockwise curve">
            <a:extLst>
              <a:ext uri="{FF2B5EF4-FFF2-40B4-BE49-F238E27FC236}">
                <a16:creationId xmlns:a16="http://schemas.microsoft.com/office/drawing/2014/main" id="{7E310F64-B68A-4079-8D15-67E5BA178B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616711">
            <a:off x="8085098" y="-164572"/>
            <a:ext cx="1137709" cy="1137709"/>
          </a:xfrm>
          <a:prstGeom prst="rect">
            <a:avLst/>
          </a:prstGeom>
        </p:spPr>
      </p:pic>
      <p:pic>
        <p:nvPicPr>
          <p:cNvPr id="27" name="Graphic 26" descr="Arrow: Counterclockwise curve">
            <a:extLst>
              <a:ext uri="{FF2B5EF4-FFF2-40B4-BE49-F238E27FC236}">
                <a16:creationId xmlns:a16="http://schemas.microsoft.com/office/drawing/2014/main" id="{F0EF882A-A2A9-451C-9D4F-DCD134A081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876728">
            <a:off x="8771048" y="-149279"/>
            <a:ext cx="1253765" cy="1253765"/>
          </a:xfrm>
          <a:prstGeom prst="rect">
            <a:avLst/>
          </a:prstGeom>
        </p:spPr>
      </p:pic>
      <p:pic>
        <p:nvPicPr>
          <p:cNvPr id="28" name="Graphic 27" descr="Arrow: Counterclockwise curve">
            <a:extLst>
              <a:ext uri="{FF2B5EF4-FFF2-40B4-BE49-F238E27FC236}">
                <a16:creationId xmlns:a16="http://schemas.microsoft.com/office/drawing/2014/main" id="{4A8FFF33-AF61-4B21-9BDF-13C528833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83113">
            <a:off x="9609554" y="163183"/>
            <a:ext cx="905298" cy="1024739"/>
          </a:xfrm>
          <a:prstGeom prst="rect">
            <a:avLst/>
          </a:prstGeom>
        </p:spPr>
      </p:pic>
      <p:sp>
        <p:nvSpPr>
          <p:cNvPr id="29" name="Arc 28">
            <a:extLst>
              <a:ext uri="{FF2B5EF4-FFF2-40B4-BE49-F238E27FC236}">
                <a16:creationId xmlns:a16="http://schemas.microsoft.com/office/drawing/2014/main" id="{4B1D4214-8453-43D4-89BA-2334E7835F61}"/>
              </a:ext>
            </a:extLst>
          </p:cNvPr>
          <p:cNvSpPr/>
          <p:nvPr/>
        </p:nvSpPr>
        <p:spPr>
          <a:xfrm>
            <a:off x="8852098" y="640079"/>
            <a:ext cx="2209345" cy="5346410"/>
          </a:xfrm>
          <a:prstGeom prst="arc">
            <a:avLst>
              <a:gd name="adj1" fmla="val 15223568"/>
              <a:gd name="adj2" fmla="val 5934741"/>
            </a:avLst>
          </a:prstGeom>
          <a:ln w="53975">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ardrop 29">
            <a:extLst>
              <a:ext uri="{FF2B5EF4-FFF2-40B4-BE49-F238E27FC236}">
                <a16:creationId xmlns:a16="http://schemas.microsoft.com/office/drawing/2014/main" id="{88E7803D-7973-4945-A1CE-3ACBB478516F}"/>
              </a:ext>
            </a:extLst>
          </p:cNvPr>
          <p:cNvSpPr/>
          <p:nvPr/>
        </p:nvSpPr>
        <p:spPr>
          <a:xfrm rot="17172926">
            <a:off x="8400364" y="5788455"/>
            <a:ext cx="665341" cy="890067"/>
          </a:xfrm>
          <a:prstGeom prst="teardrop">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E3EE4ED-6619-4875-B452-E8BF9AA2CDF0}"/>
              </a:ext>
            </a:extLst>
          </p:cNvPr>
          <p:cNvSpPr txBox="1"/>
          <p:nvPr/>
        </p:nvSpPr>
        <p:spPr>
          <a:xfrm>
            <a:off x="8420742" y="5981844"/>
            <a:ext cx="634789" cy="523220"/>
          </a:xfrm>
          <a:prstGeom prst="rect">
            <a:avLst/>
          </a:prstGeom>
          <a:noFill/>
        </p:spPr>
        <p:txBody>
          <a:bodyPr wrap="none" rtlCol="0">
            <a:spAutoFit/>
          </a:bodyPr>
          <a:lstStyle/>
          <a:p>
            <a:r>
              <a:rPr lang="en-US" sz="1400" dirty="0"/>
              <a:t>WON!</a:t>
            </a:r>
          </a:p>
          <a:p>
            <a:r>
              <a:rPr lang="en-US" sz="1400" dirty="0"/>
              <a:t>$20K</a:t>
            </a:r>
          </a:p>
        </p:txBody>
      </p:sp>
      <p:sp>
        <p:nvSpPr>
          <p:cNvPr id="32" name="Teardrop 31">
            <a:extLst>
              <a:ext uri="{FF2B5EF4-FFF2-40B4-BE49-F238E27FC236}">
                <a16:creationId xmlns:a16="http://schemas.microsoft.com/office/drawing/2014/main" id="{FA61BDA1-14B7-4CDE-A8EF-809BAB2A6B81}"/>
              </a:ext>
            </a:extLst>
          </p:cNvPr>
          <p:cNvSpPr/>
          <p:nvPr/>
        </p:nvSpPr>
        <p:spPr>
          <a:xfrm rot="20969414">
            <a:off x="7142460" y="5889310"/>
            <a:ext cx="1008739" cy="880176"/>
          </a:xfrm>
          <a:prstGeom prst="teardrop">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702C431-8AD2-424B-A1E4-669578E25749}"/>
              </a:ext>
            </a:extLst>
          </p:cNvPr>
          <p:cNvSpPr txBox="1"/>
          <p:nvPr/>
        </p:nvSpPr>
        <p:spPr>
          <a:xfrm>
            <a:off x="7357190" y="6021209"/>
            <a:ext cx="643125" cy="523220"/>
          </a:xfrm>
          <a:prstGeom prst="rect">
            <a:avLst/>
          </a:prstGeom>
          <a:noFill/>
        </p:spPr>
        <p:txBody>
          <a:bodyPr wrap="none" rtlCol="0">
            <a:spAutoFit/>
          </a:bodyPr>
          <a:lstStyle/>
          <a:p>
            <a:r>
              <a:rPr lang="en-US" sz="1400" dirty="0"/>
              <a:t>WON!</a:t>
            </a:r>
          </a:p>
          <a:p>
            <a:r>
              <a:rPr lang="en-US" sz="1400" dirty="0"/>
              <a:t>$150K</a:t>
            </a:r>
          </a:p>
        </p:txBody>
      </p:sp>
      <p:sp>
        <p:nvSpPr>
          <p:cNvPr id="35" name="Teardrop 34">
            <a:extLst>
              <a:ext uri="{FF2B5EF4-FFF2-40B4-BE49-F238E27FC236}">
                <a16:creationId xmlns:a16="http://schemas.microsoft.com/office/drawing/2014/main" id="{F11BDF57-2DA2-479E-9D99-1C297FFA85F2}"/>
              </a:ext>
            </a:extLst>
          </p:cNvPr>
          <p:cNvSpPr/>
          <p:nvPr/>
        </p:nvSpPr>
        <p:spPr>
          <a:xfrm rot="1999622">
            <a:off x="6597655" y="5420753"/>
            <a:ext cx="730773" cy="581565"/>
          </a:xfrm>
          <a:prstGeom prst="teardrop">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A640D13-8C8E-4B46-A27C-3351857BBAA1}"/>
              </a:ext>
            </a:extLst>
          </p:cNvPr>
          <p:cNvSpPr txBox="1"/>
          <p:nvPr/>
        </p:nvSpPr>
        <p:spPr>
          <a:xfrm>
            <a:off x="6654810" y="5499478"/>
            <a:ext cx="614271" cy="369332"/>
          </a:xfrm>
          <a:prstGeom prst="rect">
            <a:avLst/>
          </a:prstGeom>
          <a:noFill/>
        </p:spPr>
        <p:txBody>
          <a:bodyPr wrap="none" rtlCol="0">
            <a:spAutoFit/>
          </a:bodyPr>
          <a:lstStyle/>
          <a:p>
            <a:r>
              <a:rPr lang="en-US" dirty="0"/>
              <a:t>Miss</a:t>
            </a:r>
          </a:p>
        </p:txBody>
      </p:sp>
      <p:sp>
        <p:nvSpPr>
          <p:cNvPr id="37" name="Arc 36">
            <a:extLst>
              <a:ext uri="{FF2B5EF4-FFF2-40B4-BE49-F238E27FC236}">
                <a16:creationId xmlns:a16="http://schemas.microsoft.com/office/drawing/2014/main" id="{AD5EC67F-AFF7-4E40-91ED-94F7FD9FD23B}"/>
              </a:ext>
            </a:extLst>
          </p:cNvPr>
          <p:cNvSpPr/>
          <p:nvPr/>
        </p:nvSpPr>
        <p:spPr>
          <a:xfrm flipH="1">
            <a:off x="5704732" y="795130"/>
            <a:ext cx="1762368" cy="5131615"/>
          </a:xfrm>
          <a:prstGeom prst="arc">
            <a:avLst>
              <a:gd name="adj1" fmla="val 15561997"/>
              <a:gd name="adj2" fmla="val 5847606"/>
            </a:avLst>
          </a:prstGeom>
          <a:ln w="53975">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89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nodeType="withEffect">
                                  <p:stCondLst>
                                    <p:cond delay="150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nodeType="withEffect">
                                  <p:stCondLst>
                                    <p:cond delay="175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par>
                                <p:cTn id="25" presetID="22" presetClass="entr" presetSubtype="4" fill="hold" nodeType="withEffect">
                                  <p:stCondLst>
                                    <p:cond delay="200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225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ircle(in)">
                                      <p:cBhvr>
                                        <p:cTn id="70" dur="2000"/>
                                        <p:tgtEl>
                                          <p:spTgt spid="3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circle(in)">
                                      <p:cBhvr>
                                        <p:cTn id="73" dur="20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circle(in)">
                                      <p:cBhvr>
                                        <p:cTn id="78" dur="2000"/>
                                        <p:tgtEl>
                                          <p:spTgt spid="35"/>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circle(in)">
                                      <p:cBhvr>
                                        <p:cTn id="81" dur="20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down)">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circle(in)">
                                      <p:cBhvr>
                                        <p:cTn id="91" dur="2000"/>
                                        <p:tgtEl>
                                          <p:spTgt spid="30"/>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circle(in)">
                                      <p:cBhvr>
                                        <p:cTn id="94" dur="20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circle(in)">
                                      <p:cBhvr>
                                        <p:cTn id="99" dur="2000"/>
                                        <p:tgtEl>
                                          <p:spTgt spid="8"/>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circle(in)">
                                      <p:cBhvr>
                                        <p:cTn id="102" dur="20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down)">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19" grpId="0" animBg="1"/>
      <p:bldP spid="20" grpId="0" animBg="1"/>
      <p:bldP spid="7" grpId="0" animBg="1"/>
      <p:bldP spid="8" grpId="0"/>
      <p:bldP spid="29" grpId="0" animBg="1"/>
      <p:bldP spid="30" grpId="0" animBg="1"/>
      <p:bldP spid="31" grpId="0"/>
      <p:bldP spid="32" grpId="0" animBg="1"/>
      <p:bldP spid="34" grpId="0"/>
      <p:bldP spid="35" grpId="0" animBg="1"/>
      <p:bldP spid="36" grpId="0"/>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5" descr="Checklist">
            <a:extLst>
              <a:ext uri="{FF2B5EF4-FFF2-40B4-BE49-F238E27FC236}">
                <a16:creationId xmlns:a16="http://schemas.microsoft.com/office/drawing/2014/main" id="{278A31B0-5119-48A9-8D8F-5B884DD5C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2" name="TextBox 1">
            <a:extLst>
              <a:ext uri="{FF2B5EF4-FFF2-40B4-BE49-F238E27FC236}">
                <a16:creationId xmlns:a16="http://schemas.microsoft.com/office/drawing/2014/main" id="{E8D6D996-A228-4E5F-B8E2-5E9F1D96A9A5}"/>
              </a:ext>
            </a:extLst>
          </p:cNvPr>
          <p:cNvSpPr txBox="1"/>
          <p:nvPr/>
        </p:nvSpPr>
        <p:spPr>
          <a:xfrm>
            <a:off x="5450691" y="248477"/>
            <a:ext cx="6291055" cy="6440557"/>
          </a:xfrm>
          <a:prstGeom prst="rect">
            <a:avLst/>
          </a:prstGeom>
        </p:spPr>
        <p:txBody>
          <a:bodyPr vert="horz" lIns="91440" tIns="45720" rIns="91440" bIns="45720" rtlCol="0" anchor="ctr">
            <a:normAutofit fontScale="77500" lnSpcReduction="20000"/>
          </a:bodyPr>
          <a:lstStyle/>
          <a:p>
            <a:pPr>
              <a:lnSpc>
                <a:spcPct val="90000"/>
              </a:lnSpc>
              <a:spcAft>
                <a:spcPts val="600"/>
              </a:spcAft>
            </a:pPr>
            <a:r>
              <a:rPr lang="en-US" sz="2600" b="1" dirty="0">
                <a:solidFill>
                  <a:srgbClr val="000000"/>
                </a:solidFill>
              </a:rPr>
              <a:t>HAVE - Goal setting.</a:t>
            </a:r>
          </a:p>
          <a:p>
            <a:pPr>
              <a:lnSpc>
                <a:spcPct val="90000"/>
              </a:lnSpc>
              <a:spcAft>
                <a:spcPts val="600"/>
              </a:spcAft>
            </a:pPr>
            <a:endParaRPr lang="en-US" sz="2600" b="1" dirty="0">
              <a:solidFill>
                <a:srgbClr val="000000"/>
              </a:solidFill>
            </a:endParaRPr>
          </a:p>
          <a:p>
            <a:pPr>
              <a:lnSpc>
                <a:spcPct val="90000"/>
              </a:lnSpc>
              <a:spcAft>
                <a:spcPts val="600"/>
              </a:spcAft>
            </a:pPr>
            <a:r>
              <a:rPr lang="en-US" sz="2600" dirty="0">
                <a:solidFill>
                  <a:srgbClr val="000000"/>
                </a:solidFill>
              </a:rPr>
              <a:t>Define your current role and disciplines and know the role you desire to play over the next 2 years, 3 max. Having ambition is great. like when a new producer says:</a:t>
            </a:r>
          </a:p>
          <a:p>
            <a:pPr>
              <a:lnSpc>
                <a:spcPct val="90000"/>
              </a:lnSpc>
              <a:spcAft>
                <a:spcPts val="600"/>
              </a:spcAft>
            </a:pPr>
            <a:endParaRPr lang="en-US" sz="2600" dirty="0">
              <a:solidFill>
                <a:srgbClr val="000000"/>
              </a:solidFill>
            </a:endParaRPr>
          </a:p>
          <a:p>
            <a:pPr>
              <a:lnSpc>
                <a:spcPct val="90000"/>
              </a:lnSpc>
              <a:spcAft>
                <a:spcPts val="600"/>
              </a:spcAft>
            </a:pPr>
            <a:r>
              <a:rPr lang="en-US" sz="2600" dirty="0">
                <a:solidFill>
                  <a:srgbClr val="000000"/>
                </a:solidFill>
              </a:rPr>
              <a:t>“ I want to own my book, run a team, own an agency… etc. etc.”… these are all based on dreams… this is a great! </a:t>
            </a:r>
          </a:p>
          <a:p>
            <a:pPr>
              <a:lnSpc>
                <a:spcPct val="90000"/>
              </a:lnSpc>
              <a:spcAft>
                <a:spcPts val="600"/>
              </a:spcAft>
            </a:pPr>
            <a:endParaRPr lang="en-US" sz="2600" dirty="0">
              <a:solidFill>
                <a:srgbClr val="000000"/>
              </a:solidFill>
            </a:endParaRPr>
          </a:p>
          <a:p>
            <a:pPr>
              <a:lnSpc>
                <a:spcPct val="90000"/>
              </a:lnSpc>
              <a:spcAft>
                <a:spcPts val="600"/>
              </a:spcAft>
            </a:pPr>
            <a:r>
              <a:rPr lang="en-US" sz="2600" b="1" dirty="0">
                <a:solidFill>
                  <a:srgbClr val="000000"/>
                </a:solidFill>
              </a:rPr>
              <a:t>A vision is needed, not a dream. </a:t>
            </a:r>
          </a:p>
          <a:p>
            <a:pPr>
              <a:lnSpc>
                <a:spcPct val="90000"/>
              </a:lnSpc>
              <a:spcAft>
                <a:spcPts val="600"/>
              </a:spcAft>
            </a:pPr>
            <a:endParaRPr lang="en-US" sz="2600" dirty="0">
              <a:solidFill>
                <a:srgbClr val="000000"/>
              </a:solidFill>
            </a:endParaRPr>
          </a:p>
          <a:p>
            <a:pPr marL="342900" indent="-342900">
              <a:lnSpc>
                <a:spcPct val="90000"/>
              </a:lnSpc>
              <a:spcAft>
                <a:spcPts val="600"/>
              </a:spcAft>
              <a:buAutoNum type="arabicParenBoth"/>
            </a:pPr>
            <a:r>
              <a:rPr lang="en-US" sz="2600" dirty="0">
                <a:solidFill>
                  <a:srgbClr val="000000"/>
                </a:solidFill>
              </a:rPr>
              <a:t>Know the actions you need to do and that you can duplicate them. </a:t>
            </a:r>
          </a:p>
          <a:p>
            <a:pPr marL="342900" indent="-342900">
              <a:lnSpc>
                <a:spcPct val="90000"/>
              </a:lnSpc>
              <a:spcAft>
                <a:spcPts val="600"/>
              </a:spcAft>
              <a:buAutoNum type="arabicParenBoth"/>
            </a:pPr>
            <a:r>
              <a:rPr lang="en-US" sz="2600" dirty="0">
                <a:solidFill>
                  <a:srgbClr val="000000"/>
                </a:solidFill>
              </a:rPr>
              <a:t>Learn the business and be productive. </a:t>
            </a:r>
          </a:p>
          <a:p>
            <a:pPr marL="342900" indent="-342900">
              <a:lnSpc>
                <a:spcPct val="90000"/>
              </a:lnSpc>
              <a:spcAft>
                <a:spcPts val="600"/>
              </a:spcAft>
              <a:buAutoNum type="arabicParenBoth"/>
            </a:pPr>
            <a:r>
              <a:rPr lang="en-US" sz="2600" dirty="0">
                <a:solidFill>
                  <a:srgbClr val="000000"/>
                </a:solidFill>
              </a:rPr>
              <a:t>Learn the effort and what it takes for YOU to become successful. </a:t>
            </a:r>
          </a:p>
          <a:p>
            <a:pPr marL="342900" indent="-342900">
              <a:lnSpc>
                <a:spcPct val="90000"/>
              </a:lnSpc>
              <a:spcAft>
                <a:spcPts val="600"/>
              </a:spcAft>
              <a:buAutoNum type="arabicParenBoth"/>
            </a:pPr>
            <a:endParaRPr lang="en-US" sz="2600" dirty="0">
              <a:solidFill>
                <a:srgbClr val="000000"/>
              </a:solidFill>
            </a:endParaRPr>
          </a:p>
          <a:p>
            <a:pPr>
              <a:lnSpc>
                <a:spcPct val="90000"/>
              </a:lnSpc>
              <a:spcAft>
                <a:spcPts val="600"/>
              </a:spcAft>
            </a:pPr>
            <a:r>
              <a:rPr lang="en-US" sz="2600" dirty="0">
                <a:solidFill>
                  <a:srgbClr val="000000"/>
                </a:solidFill>
              </a:rPr>
              <a:t>The real goal is to have prediction and forecasting based on your real results. </a:t>
            </a:r>
          </a:p>
          <a:p>
            <a:pPr>
              <a:lnSpc>
                <a:spcPct val="90000"/>
              </a:lnSpc>
              <a:spcAft>
                <a:spcPts val="600"/>
              </a:spcAft>
            </a:pPr>
            <a:endParaRPr lang="en-US" sz="2600" dirty="0">
              <a:solidFill>
                <a:srgbClr val="000000"/>
              </a:solidFill>
            </a:endParaRPr>
          </a:p>
          <a:p>
            <a:pPr>
              <a:lnSpc>
                <a:spcPct val="90000"/>
              </a:lnSpc>
              <a:spcAft>
                <a:spcPts val="600"/>
              </a:spcAft>
            </a:pPr>
            <a:r>
              <a:rPr lang="en-US" sz="2600" dirty="0">
                <a:solidFill>
                  <a:srgbClr val="000000"/>
                </a:solidFill>
              </a:rPr>
              <a:t>As you obtain knowledge, take responsibility and learn how to control actions (get what you want), you then, set a bigger goal and define a game (goals) out as far as 5 years or longer even.</a:t>
            </a:r>
          </a:p>
          <a:p>
            <a:pPr indent="-228600">
              <a:lnSpc>
                <a:spcPct val="90000"/>
              </a:lnSpc>
              <a:spcAft>
                <a:spcPts val="600"/>
              </a:spcAft>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5918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1000"/>
                                        <p:tgtEl>
                                          <p:spTgt spid="2">
                                            <p:txEl>
                                              <p:pRg st="8" end="8"/>
                                            </p:txEl>
                                          </p:spTgt>
                                        </p:tgtEl>
                                      </p:cBhvr>
                                    </p:animEffect>
                                    <p:anim calcmode="lin" valueType="num">
                                      <p:cBhvr>
                                        <p:cTn id="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9" end="9"/>
                                            </p:txEl>
                                          </p:spTgt>
                                        </p:tgtEl>
                                        <p:attrNameLst>
                                          <p:attrName>style.visibility</p:attrName>
                                        </p:attrNameLst>
                                      </p:cBhvr>
                                      <p:to>
                                        <p:strVal val="visible"/>
                                      </p:to>
                                    </p:set>
                                    <p:animEffect transition="in" filter="fade">
                                      <p:cBhvr>
                                        <p:cTn id="14" dur="1000"/>
                                        <p:tgtEl>
                                          <p:spTgt spid="2">
                                            <p:txEl>
                                              <p:pRg st="9" end="9"/>
                                            </p:txEl>
                                          </p:spTgt>
                                        </p:tgtEl>
                                      </p:cBhvr>
                                    </p:animEffect>
                                    <p:anim calcmode="lin" valueType="num">
                                      <p:cBhvr>
                                        <p:cTn id="1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1000"/>
                                        <p:tgtEl>
                                          <p:spTgt spid="2">
                                            <p:txEl>
                                              <p:pRg st="10" end="10"/>
                                            </p:txEl>
                                          </p:spTgt>
                                        </p:tgtEl>
                                      </p:cBhvr>
                                    </p:animEffect>
                                    <p:anim calcmode="lin" valueType="num">
                                      <p:cBhvr>
                                        <p:cTn id="2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1000"/>
                                        <p:tgtEl>
                                          <p:spTgt spid="2">
                                            <p:txEl>
                                              <p:pRg st="12" end="12"/>
                                            </p:txEl>
                                          </p:spTgt>
                                        </p:tgtEl>
                                      </p:cBhvr>
                                    </p:animEffect>
                                    <p:anim calcmode="lin" valueType="num">
                                      <p:cBhvr>
                                        <p:cTn id="2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1000"/>
                                        <p:tgtEl>
                                          <p:spTgt spid="2">
                                            <p:txEl>
                                              <p:pRg st="14" end="14"/>
                                            </p:txEl>
                                          </p:spTgt>
                                        </p:tgtEl>
                                      </p:cBhvr>
                                    </p:animEffect>
                                    <p:anim calcmode="lin" valueType="num">
                                      <p:cBhvr>
                                        <p:cTn id="3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A6B43E5-128D-4207-AF79-33ABFA1FFB6F}"/>
              </a:ext>
            </a:extLst>
          </p:cNvPr>
          <p:cNvSpPr/>
          <p:nvPr/>
        </p:nvSpPr>
        <p:spPr>
          <a:xfrm>
            <a:off x="2332220" y="1928838"/>
            <a:ext cx="3783496" cy="2743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362E11-6AA9-4AD0-96B5-65F29E4F89A5}"/>
              </a:ext>
            </a:extLst>
          </p:cNvPr>
          <p:cNvSpPr txBox="1"/>
          <p:nvPr/>
        </p:nvSpPr>
        <p:spPr>
          <a:xfrm>
            <a:off x="2991290" y="2472611"/>
            <a:ext cx="2851871" cy="800219"/>
          </a:xfrm>
          <a:prstGeom prst="rect">
            <a:avLst/>
          </a:prstGeom>
          <a:noFill/>
        </p:spPr>
        <p:txBody>
          <a:bodyPr wrap="none" rtlCol="0">
            <a:spAutoFit/>
          </a:bodyPr>
          <a:lstStyle/>
          <a:p>
            <a:r>
              <a:rPr lang="en-US" sz="2800" b="1" dirty="0">
                <a:solidFill>
                  <a:schemeClr val="bg1"/>
                </a:solidFill>
              </a:rPr>
              <a:t>DO - Make a plan.</a:t>
            </a:r>
          </a:p>
          <a:p>
            <a:endParaRPr lang="en-US" dirty="0"/>
          </a:p>
        </p:txBody>
      </p:sp>
      <p:pic>
        <p:nvPicPr>
          <p:cNvPr id="37" name="Graphic 36" descr="Teacher">
            <a:extLst>
              <a:ext uri="{FF2B5EF4-FFF2-40B4-BE49-F238E27FC236}">
                <a16:creationId xmlns:a16="http://schemas.microsoft.com/office/drawing/2014/main" id="{FF22C951-EFCE-4418-AAFA-CF89DC4AF9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7578" y="3299791"/>
            <a:ext cx="1113570" cy="1113570"/>
          </a:xfrm>
          <a:prstGeom prst="rect">
            <a:avLst/>
          </a:prstGeom>
        </p:spPr>
      </p:pic>
      <p:sp>
        <p:nvSpPr>
          <p:cNvPr id="38" name="Rectangle: Rounded Corners 37">
            <a:extLst>
              <a:ext uri="{FF2B5EF4-FFF2-40B4-BE49-F238E27FC236}">
                <a16:creationId xmlns:a16="http://schemas.microsoft.com/office/drawing/2014/main" id="{9CCFB529-648E-4D5E-BD41-FC01CB553E5B}"/>
              </a:ext>
            </a:extLst>
          </p:cNvPr>
          <p:cNvSpPr/>
          <p:nvPr/>
        </p:nvSpPr>
        <p:spPr>
          <a:xfrm>
            <a:off x="7822094" y="1999953"/>
            <a:ext cx="4134679" cy="282052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Right 38">
            <a:extLst>
              <a:ext uri="{FF2B5EF4-FFF2-40B4-BE49-F238E27FC236}">
                <a16:creationId xmlns:a16="http://schemas.microsoft.com/office/drawing/2014/main" id="{A71E03C8-CE24-4C1E-BF93-12BF803DC0BF}"/>
              </a:ext>
            </a:extLst>
          </p:cNvPr>
          <p:cNvSpPr/>
          <p:nvPr/>
        </p:nvSpPr>
        <p:spPr>
          <a:xfrm>
            <a:off x="6398642" y="2930459"/>
            <a:ext cx="1143000" cy="705678"/>
          </a:xfrm>
          <a:prstGeom prst="rightArrow">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EDA8EF4-A987-40B9-969F-A7FCB23892D5}"/>
              </a:ext>
            </a:extLst>
          </p:cNvPr>
          <p:cNvSpPr txBox="1"/>
          <p:nvPr/>
        </p:nvSpPr>
        <p:spPr>
          <a:xfrm>
            <a:off x="8242852" y="2272555"/>
            <a:ext cx="3408846" cy="1200329"/>
          </a:xfrm>
          <a:prstGeom prst="rect">
            <a:avLst/>
          </a:prstGeom>
          <a:noFill/>
          <a:ln>
            <a:noFill/>
          </a:ln>
        </p:spPr>
        <p:txBody>
          <a:bodyPr wrap="square" rtlCol="0">
            <a:spAutoFit/>
          </a:bodyPr>
          <a:lstStyle/>
          <a:p>
            <a:r>
              <a:rPr lang="en-US" dirty="0"/>
              <a:t>What are the necessary disciplines or daily, weekly and monthly actions necessary to ensure you get what you want? </a:t>
            </a:r>
          </a:p>
        </p:txBody>
      </p:sp>
      <p:sp>
        <p:nvSpPr>
          <p:cNvPr id="41" name="TextBox 40">
            <a:extLst>
              <a:ext uri="{FF2B5EF4-FFF2-40B4-BE49-F238E27FC236}">
                <a16:creationId xmlns:a16="http://schemas.microsoft.com/office/drawing/2014/main" id="{926A3A2F-8CAD-4274-8490-804E5C66FAC6}"/>
              </a:ext>
            </a:extLst>
          </p:cNvPr>
          <p:cNvSpPr txBox="1"/>
          <p:nvPr/>
        </p:nvSpPr>
        <p:spPr>
          <a:xfrm>
            <a:off x="8547514" y="3856576"/>
            <a:ext cx="2799522" cy="369332"/>
          </a:xfrm>
          <a:prstGeom prst="rect">
            <a:avLst/>
          </a:prstGeom>
          <a:noFill/>
          <a:ln>
            <a:noFill/>
          </a:ln>
        </p:spPr>
        <p:txBody>
          <a:bodyPr wrap="square" rtlCol="0">
            <a:spAutoFit/>
          </a:bodyPr>
          <a:lstStyle/>
          <a:p>
            <a:r>
              <a:rPr lang="en-US" dirty="0"/>
              <a:t>What do you have to do? </a:t>
            </a:r>
          </a:p>
        </p:txBody>
      </p:sp>
      <p:sp>
        <p:nvSpPr>
          <p:cNvPr id="49" name="Arrow: Curved Left 48">
            <a:extLst>
              <a:ext uri="{FF2B5EF4-FFF2-40B4-BE49-F238E27FC236}">
                <a16:creationId xmlns:a16="http://schemas.microsoft.com/office/drawing/2014/main" id="{CC3ACF8D-9977-46FF-A32A-FE321952F46A}"/>
              </a:ext>
            </a:extLst>
          </p:cNvPr>
          <p:cNvSpPr/>
          <p:nvPr/>
        </p:nvSpPr>
        <p:spPr>
          <a:xfrm rot="5400000">
            <a:off x="5924800" y="1713345"/>
            <a:ext cx="1776946" cy="8239538"/>
          </a:xfrm>
          <a:prstGeom prst="curvedLef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63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ppt_x"/>
                                          </p:val>
                                        </p:tav>
                                        <p:tav tm="100000">
                                          <p:val>
                                            <p:strVal val="#ppt_x"/>
                                          </p:val>
                                        </p:tav>
                                      </p:tavLst>
                                    </p:anim>
                                    <p:anim calcmode="lin" valueType="num">
                                      <p:cBhvr additive="base">
                                        <p:cTn id="1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heel(1)">
                                      <p:cBhvr>
                                        <p:cTn id="2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F1947E3-D4A9-47AB-864E-F02FA942F2E4}"/>
              </a:ext>
            </a:extLst>
          </p:cNvPr>
          <p:cNvSpPr txBox="1"/>
          <p:nvPr/>
        </p:nvSpPr>
        <p:spPr>
          <a:xfrm>
            <a:off x="754924" y="2757077"/>
            <a:ext cx="10681848" cy="2693976"/>
          </a:xfrm>
          <a:prstGeom prst="rect">
            <a:avLst/>
          </a:prstGeom>
        </p:spPr>
        <p:txBody>
          <a:bodyPr vert="horz" lIns="91440" tIns="45720" rIns="91440" bIns="45720" rtlCol="0">
            <a:noAutofit/>
          </a:bodyPr>
          <a:lstStyle/>
          <a:p>
            <a:pPr>
              <a:lnSpc>
                <a:spcPct val="90000"/>
              </a:lnSpc>
              <a:spcAft>
                <a:spcPts val="600"/>
              </a:spcAft>
            </a:pPr>
            <a:r>
              <a:rPr lang="en-US" sz="2800" b="1" dirty="0">
                <a:solidFill>
                  <a:srgbClr val="000000"/>
                </a:solidFill>
              </a:rPr>
              <a:t>BE – Become the plan!</a:t>
            </a:r>
            <a:endParaRPr lang="en-US" sz="2800" dirty="0">
              <a:solidFill>
                <a:srgbClr val="000000"/>
              </a:solidFill>
            </a:endParaRPr>
          </a:p>
          <a:p>
            <a:pPr indent="-228600">
              <a:lnSpc>
                <a:spcPct val="90000"/>
              </a:lnSpc>
              <a:spcAft>
                <a:spcPts val="600"/>
              </a:spcAft>
              <a:buFont typeface="Arial" panose="020B0604020202020204" pitchFamily="34" charset="0"/>
              <a:buChar char="•"/>
            </a:pPr>
            <a:endParaRPr lang="en-US" sz="2800" b="1" dirty="0">
              <a:solidFill>
                <a:srgbClr val="000000"/>
              </a:solidFill>
            </a:endParaRPr>
          </a:p>
          <a:p>
            <a:pPr>
              <a:lnSpc>
                <a:spcPct val="90000"/>
              </a:lnSpc>
              <a:spcAft>
                <a:spcPts val="600"/>
              </a:spcAft>
            </a:pPr>
            <a:r>
              <a:rPr lang="en-US" sz="2800" b="1" dirty="0">
                <a:solidFill>
                  <a:srgbClr val="000000"/>
                </a:solidFill>
              </a:rPr>
              <a:t>Take responsibility and become who you must to get the plan done and insure the highest probability of success.  </a:t>
            </a:r>
          </a:p>
          <a:p>
            <a:pPr indent="-228600">
              <a:lnSpc>
                <a:spcPct val="90000"/>
              </a:lnSpc>
              <a:spcAft>
                <a:spcPts val="600"/>
              </a:spcAft>
              <a:buFont typeface="Arial" panose="020B0604020202020204" pitchFamily="34" charset="0"/>
              <a:buChar char="•"/>
            </a:pPr>
            <a:endParaRPr lang="en-US" sz="2800" b="1" dirty="0">
              <a:solidFill>
                <a:srgbClr val="000000"/>
              </a:solidFill>
            </a:endParaRPr>
          </a:p>
          <a:p>
            <a:pPr indent="-228600">
              <a:lnSpc>
                <a:spcPct val="90000"/>
              </a:lnSpc>
              <a:spcAft>
                <a:spcPts val="600"/>
              </a:spcAft>
              <a:buFont typeface="Arial" panose="020B0604020202020204" pitchFamily="34" charset="0"/>
              <a:buChar char="•"/>
            </a:pPr>
            <a:r>
              <a:rPr lang="en-US" sz="2800" dirty="0">
                <a:solidFill>
                  <a:srgbClr val="000000"/>
                </a:solidFill>
              </a:rPr>
              <a:t>All professional careers and jobs require similar approaches. There are things you must do personally to become the person capable of doing what you need to do to have what you want to have.</a:t>
            </a:r>
          </a:p>
          <a:p>
            <a:pPr indent="-228600">
              <a:lnSpc>
                <a:spcPct val="90000"/>
              </a:lnSpc>
              <a:spcAft>
                <a:spcPts val="600"/>
              </a:spcAft>
              <a:buFont typeface="Arial" panose="020B0604020202020204" pitchFamily="34" charset="0"/>
              <a:buChar char="•"/>
            </a:pPr>
            <a:endParaRPr lang="en-US" sz="2800" dirty="0">
              <a:solidFill>
                <a:srgbClr val="000000"/>
              </a:solidFill>
            </a:endParaRPr>
          </a:p>
        </p:txBody>
      </p:sp>
      <p:pic>
        <p:nvPicPr>
          <p:cNvPr id="4" name="Picture 3">
            <a:extLst>
              <a:ext uri="{FF2B5EF4-FFF2-40B4-BE49-F238E27FC236}">
                <a16:creationId xmlns:a16="http://schemas.microsoft.com/office/drawing/2014/main" id="{89F45557-F95C-409E-8FA7-1E4D62D74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628" y="180019"/>
            <a:ext cx="6209755" cy="2453855"/>
          </a:xfrm>
          <a:prstGeom prst="rect">
            <a:avLst/>
          </a:prstGeom>
        </p:spPr>
      </p:pic>
    </p:spTree>
    <p:extLst>
      <p:ext uri="{BB962C8B-B14F-4D97-AF65-F5344CB8AC3E}">
        <p14:creationId xmlns:p14="http://schemas.microsoft.com/office/powerpoint/2010/main" val="2567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4D32E5E5-7D27-455A-B96E-8A98F25E8968}"/>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t="9333" r="16333" b="14762"/>
          <a:stretch/>
        </p:blipFill>
        <p:spPr>
          <a:xfrm>
            <a:off x="10699160" y="592514"/>
            <a:ext cx="1158460" cy="1470934"/>
          </a:xfrm>
          <a:prstGeom prst="rect">
            <a:avLst/>
          </a:prstGeom>
        </p:spPr>
      </p:pic>
      <p:sp>
        <p:nvSpPr>
          <p:cNvPr id="6" name="TextBox 5">
            <a:extLst>
              <a:ext uri="{FF2B5EF4-FFF2-40B4-BE49-F238E27FC236}">
                <a16:creationId xmlns:a16="http://schemas.microsoft.com/office/drawing/2014/main" id="{961780B2-A474-43F4-ACFF-0DF265E9C25B}"/>
              </a:ext>
            </a:extLst>
          </p:cNvPr>
          <p:cNvSpPr txBox="1"/>
          <p:nvPr/>
        </p:nvSpPr>
        <p:spPr>
          <a:xfrm>
            <a:off x="611823" y="142233"/>
            <a:ext cx="5047657" cy="461665"/>
          </a:xfrm>
          <a:prstGeom prst="rect">
            <a:avLst/>
          </a:prstGeom>
          <a:solidFill>
            <a:srgbClr val="FF0000"/>
          </a:solidFill>
        </p:spPr>
        <p:txBody>
          <a:bodyPr wrap="square" rtlCol="0">
            <a:spAutoFit/>
          </a:bodyPr>
          <a:lstStyle/>
          <a:p>
            <a:r>
              <a:rPr lang="en-US" sz="2400" dirty="0">
                <a:solidFill>
                  <a:schemeClr val="bg1"/>
                </a:solidFill>
              </a:rPr>
              <a:t>Initiate</a:t>
            </a:r>
            <a:endParaRPr lang="en-US" sz="2400" dirty="0"/>
          </a:p>
        </p:txBody>
      </p:sp>
      <p:pic>
        <p:nvPicPr>
          <p:cNvPr id="10" name="Graphic 9" descr="Arrow: Clockwise curve">
            <a:extLst>
              <a:ext uri="{FF2B5EF4-FFF2-40B4-BE49-F238E27FC236}">
                <a16:creationId xmlns:a16="http://schemas.microsoft.com/office/drawing/2014/main" id="{5C7EBE4F-D839-4A70-959B-435C6B769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1904">
            <a:off x="10337817" y="-150287"/>
            <a:ext cx="838337" cy="845500"/>
          </a:xfrm>
          <a:prstGeom prst="rect">
            <a:avLst/>
          </a:prstGeom>
        </p:spPr>
      </p:pic>
      <p:pic>
        <p:nvPicPr>
          <p:cNvPr id="28" name="Graphic 27" descr="Arrow: Counterclockwise curve">
            <a:extLst>
              <a:ext uri="{FF2B5EF4-FFF2-40B4-BE49-F238E27FC236}">
                <a16:creationId xmlns:a16="http://schemas.microsoft.com/office/drawing/2014/main" id="{4A8FFF33-AF61-4B21-9BDF-13C528833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83113">
            <a:off x="11352205" y="-161058"/>
            <a:ext cx="765981" cy="867041"/>
          </a:xfrm>
          <a:prstGeom prst="rect">
            <a:avLst/>
          </a:prstGeom>
        </p:spPr>
      </p:pic>
      <p:sp>
        <p:nvSpPr>
          <p:cNvPr id="4" name="Rectangle 3">
            <a:extLst>
              <a:ext uri="{FF2B5EF4-FFF2-40B4-BE49-F238E27FC236}">
                <a16:creationId xmlns:a16="http://schemas.microsoft.com/office/drawing/2014/main" id="{027D6C68-1CE6-46F0-8DE0-513863B6BBDE}"/>
              </a:ext>
            </a:extLst>
          </p:cNvPr>
          <p:cNvSpPr/>
          <p:nvPr/>
        </p:nvSpPr>
        <p:spPr>
          <a:xfrm>
            <a:off x="579186" y="744951"/>
            <a:ext cx="9785593" cy="954107"/>
          </a:xfrm>
          <a:prstGeom prst="rect">
            <a:avLst/>
          </a:prstGeom>
        </p:spPr>
        <p:txBody>
          <a:bodyPr wrap="square">
            <a:spAutoFit/>
          </a:bodyPr>
          <a:lstStyle/>
          <a:p>
            <a:r>
              <a:rPr lang="en-US" sz="2000" b="1" dirty="0">
                <a:solidFill>
                  <a:srgbClr val="FF0000"/>
                </a:solidFill>
              </a:rPr>
              <a:t>Initiate conversations with potential clients</a:t>
            </a:r>
          </a:p>
          <a:p>
            <a:r>
              <a:rPr lang="en-US" dirty="0"/>
              <a:t>As many as possible by all means possible!  Specializing and niching is a great idea!  Face to face, phone, email, networking sessions, internal marketing plans etc.</a:t>
            </a:r>
          </a:p>
        </p:txBody>
      </p:sp>
      <p:sp>
        <p:nvSpPr>
          <p:cNvPr id="11" name="Rectangle 10">
            <a:extLst>
              <a:ext uri="{FF2B5EF4-FFF2-40B4-BE49-F238E27FC236}">
                <a16:creationId xmlns:a16="http://schemas.microsoft.com/office/drawing/2014/main" id="{B3F2A5DA-928E-41FB-BEC0-FD2CB2909E8C}"/>
              </a:ext>
            </a:extLst>
          </p:cNvPr>
          <p:cNvSpPr/>
          <p:nvPr/>
        </p:nvSpPr>
        <p:spPr>
          <a:xfrm>
            <a:off x="2812649" y="2553468"/>
            <a:ext cx="2581091" cy="369332"/>
          </a:xfrm>
          <a:prstGeom prst="rect">
            <a:avLst/>
          </a:prstGeom>
        </p:spPr>
        <p:txBody>
          <a:bodyPr wrap="none">
            <a:spAutoFit/>
          </a:bodyPr>
          <a:lstStyle/>
          <a:p>
            <a:r>
              <a:rPr lang="en-US" b="1" dirty="0"/>
              <a:t>Passive Marketing (sales)</a:t>
            </a:r>
          </a:p>
        </p:txBody>
      </p:sp>
      <p:sp>
        <p:nvSpPr>
          <p:cNvPr id="12" name="Rectangle 11">
            <a:extLst>
              <a:ext uri="{FF2B5EF4-FFF2-40B4-BE49-F238E27FC236}">
                <a16:creationId xmlns:a16="http://schemas.microsoft.com/office/drawing/2014/main" id="{C3B7178A-850F-4CC0-A0EB-7D29004E5660}"/>
              </a:ext>
            </a:extLst>
          </p:cNvPr>
          <p:cNvSpPr/>
          <p:nvPr/>
        </p:nvSpPr>
        <p:spPr>
          <a:xfrm>
            <a:off x="6386752" y="2581922"/>
            <a:ext cx="2481385"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Active Marketing (sales)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BF7DD69-0D83-488A-80A0-589A99565707}"/>
              </a:ext>
            </a:extLst>
          </p:cNvPr>
          <p:cNvSpPr/>
          <p:nvPr/>
        </p:nvSpPr>
        <p:spPr>
          <a:xfrm>
            <a:off x="441310" y="3251816"/>
            <a:ext cx="5310553" cy="2631490"/>
          </a:xfrm>
          <a:prstGeom prst="rect">
            <a:avLst/>
          </a:prstGeom>
        </p:spPr>
        <p:txBody>
          <a:bodyPr wrap="square">
            <a:spAutoFit/>
          </a:bodyPr>
          <a:lstStyle/>
          <a:p>
            <a:r>
              <a:rPr lang="en-US" sz="1500" dirty="0"/>
              <a:t>Reaches the customer through customer service and smart positioning. </a:t>
            </a:r>
          </a:p>
          <a:p>
            <a:endParaRPr lang="en-US" sz="1500" dirty="0"/>
          </a:p>
          <a:p>
            <a:r>
              <a:rPr lang="en-US" sz="1500" i="1" dirty="0"/>
              <a:t>Example: A customer uses a search engine to locate an agent/agency. The marketing was done </a:t>
            </a:r>
            <a:r>
              <a:rPr lang="en-US" sz="1500" b="1" i="1" u="sng" dirty="0"/>
              <a:t>before</a:t>
            </a:r>
            <a:r>
              <a:rPr lang="en-US" sz="1500" i="1" dirty="0"/>
              <a:t> the need arose, and no special event was required to bring the customer into the agency. </a:t>
            </a:r>
          </a:p>
          <a:p>
            <a:endParaRPr lang="en-US" sz="1500" i="1" dirty="0"/>
          </a:p>
          <a:p>
            <a:r>
              <a:rPr lang="en-US" sz="1500" dirty="0"/>
              <a:t>• Usually done off productive time or around productive action.</a:t>
            </a:r>
          </a:p>
          <a:p>
            <a:r>
              <a:rPr lang="en-US" sz="1500" dirty="0"/>
              <a:t>• Done to support active marketing and sales.</a:t>
            </a:r>
          </a:p>
          <a:p>
            <a:r>
              <a:rPr lang="en-US" sz="1500" dirty="0"/>
              <a:t>• Does </a:t>
            </a:r>
            <a:r>
              <a:rPr lang="en-US" sz="1500" b="1" dirty="0"/>
              <a:t>not</a:t>
            </a:r>
            <a:r>
              <a:rPr lang="en-US" sz="1500" dirty="0"/>
              <a:t> supplant the need for active marketing.</a:t>
            </a:r>
          </a:p>
        </p:txBody>
      </p:sp>
      <p:sp>
        <p:nvSpPr>
          <p:cNvPr id="21" name="Rectangle 20">
            <a:extLst>
              <a:ext uri="{FF2B5EF4-FFF2-40B4-BE49-F238E27FC236}">
                <a16:creationId xmlns:a16="http://schemas.microsoft.com/office/drawing/2014/main" id="{EF9EE451-E864-4131-A7A5-D35402894E32}"/>
              </a:ext>
            </a:extLst>
          </p:cNvPr>
          <p:cNvSpPr/>
          <p:nvPr/>
        </p:nvSpPr>
        <p:spPr>
          <a:xfrm>
            <a:off x="6602696" y="3256978"/>
            <a:ext cx="4991156" cy="2631490"/>
          </a:xfrm>
          <a:prstGeom prst="rect">
            <a:avLst/>
          </a:prstGeom>
        </p:spPr>
        <p:txBody>
          <a:bodyPr wrap="square">
            <a:spAutoFit/>
          </a:bodyPr>
          <a:lstStyle/>
          <a:p>
            <a:pPr marL="285750" indent="-285750">
              <a:buFont typeface="Arial" panose="020B0604020202020204" pitchFamily="34" charset="0"/>
              <a:buChar char="•"/>
            </a:pPr>
            <a:r>
              <a:rPr lang="en-US" sz="1500" dirty="0"/>
              <a:t>Requires action on the part of the producer. </a:t>
            </a:r>
          </a:p>
          <a:p>
            <a:pPr marL="285750" indent="-285750">
              <a:buFont typeface="Arial" panose="020B0604020202020204" pitchFamily="34" charset="0"/>
              <a:buChar char="•"/>
            </a:pPr>
            <a:r>
              <a:rPr lang="en-US" sz="1500" dirty="0"/>
              <a:t>Networking with other businesses or working on building your referral pool. </a:t>
            </a:r>
          </a:p>
          <a:p>
            <a:pPr marL="285750" indent="-285750">
              <a:buFont typeface="Arial" panose="020B0604020202020204" pitchFamily="34" charset="0"/>
              <a:buChar char="•"/>
            </a:pPr>
            <a:r>
              <a:rPr lang="en-US" sz="1500" dirty="0"/>
              <a:t>Selective advertising to drive in new business. </a:t>
            </a:r>
          </a:p>
          <a:p>
            <a:pPr marL="285750" indent="-285750">
              <a:buFont typeface="Arial" panose="020B0604020202020204" pitchFamily="34" charset="0"/>
              <a:buChar char="•"/>
            </a:pPr>
            <a:r>
              <a:rPr lang="en-US" sz="1500" dirty="0"/>
              <a:t>Deliberate and purposeful. </a:t>
            </a:r>
          </a:p>
          <a:p>
            <a:pPr marL="285750" indent="-285750">
              <a:buFont typeface="Arial" panose="020B0604020202020204" pitchFamily="34" charset="0"/>
              <a:buChar char="•"/>
            </a:pPr>
            <a:r>
              <a:rPr lang="en-US" sz="1500" dirty="0"/>
              <a:t>Active marketing often includes meeting vendors and customers face to face, holding sales appointments, and making cold calls. </a:t>
            </a:r>
          </a:p>
          <a:p>
            <a:pPr marL="285750" indent="-285750">
              <a:buFont typeface="Arial" panose="020B0604020202020204" pitchFamily="34" charset="0"/>
              <a:buChar char="•"/>
            </a:pPr>
            <a:r>
              <a:rPr lang="en-US" sz="1500" dirty="0"/>
              <a:t>Done to a specific audience (niche marketing)</a:t>
            </a:r>
          </a:p>
          <a:p>
            <a:pPr marL="285750" indent="-285750">
              <a:buFont typeface="Arial" panose="020B0604020202020204" pitchFamily="34" charset="0"/>
              <a:buChar char="•"/>
            </a:pPr>
            <a:r>
              <a:rPr lang="en-US" sz="1500" dirty="0"/>
              <a:t>A continually action done daily to fill the funnel</a:t>
            </a:r>
          </a:p>
          <a:p>
            <a:pPr marL="285750" indent="-285750">
              <a:buFont typeface="Arial" panose="020B0604020202020204" pitchFamily="34" charset="0"/>
              <a:buChar char="•"/>
            </a:pPr>
            <a:r>
              <a:rPr lang="en-US" sz="1500" dirty="0"/>
              <a:t>Done person to person.., live contact.</a:t>
            </a:r>
          </a:p>
        </p:txBody>
      </p:sp>
      <p:pic>
        <p:nvPicPr>
          <p:cNvPr id="25" name="Picture 24" descr="A close up of a device&#10;&#10;Description automatically generated">
            <a:extLst>
              <a:ext uri="{FF2B5EF4-FFF2-40B4-BE49-F238E27FC236}">
                <a16:creationId xmlns:a16="http://schemas.microsoft.com/office/drawing/2014/main" id="{B58616C7-2CF3-465F-83E0-B51F8AAC1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3195" y="2166151"/>
            <a:ext cx="3524250" cy="4802820"/>
          </a:xfrm>
          <a:prstGeom prst="rect">
            <a:avLst/>
          </a:prstGeom>
        </p:spPr>
      </p:pic>
      <p:sp>
        <p:nvSpPr>
          <p:cNvPr id="38" name="Rectangle 37">
            <a:extLst>
              <a:ext uri="{FF2B5EF4-FFF2-40B4-BE49-F238E27FC236}">
                <a16:creationId xmlns:a16="http://schemas.microsoft.com/office/drawing/2014/main" id="{8F9AA9D8-BB56-44F3-BC80-B6AFAB0568A8}"/>
              </a:ext>
            </a:extLst>
          </p:cNvPr>
          <p:cNvSpPr/>
          <p:nvPr/>
        </p:nvSpPr>
        <p:spPr>
          <a:xfrm>
            <a:off x="1819328" y="1808969"/>
            <a:ext cx="9785593" cy="400110"/>
          </a:xfrm>
          <a:prstGeom prst="rect">
            <a:avLst/>
          </a:prstGeom>
        </p:spPr>
        <p:txBody>
          <a:bodyPr wrap="square">
            <a:spAutoFit/>
          </a:bodyPr>
          <a:lstStyle/>
          <a:p>
            <a:r>
              <a:rPr lang="en-US" sz="2000" b="1" dirty="0">
                <a:solidFill>
                  <a:srgbClr val="0000FF"/>
                </a:solidFill>
              </a:rPr>
              <a:t>Two Different Activities, Same Coin, but different sides working in tandem</a:t>
            </a:r>
            <a:endParaRPr lang="en-US" dirty="0">
              <a:solidFill>
                <a:srgbClr val="0000FF"/>
              </a:solidFill>
            </a:endParaRPr>
          </a:p>
        </p:txBody>
      </p:sp>
    </p:spTree>
    <p:extLst>
      <p:ext uri="{BB962C8B-B14F-4D97-AF65-F5344CB8AC3E}">
        <p14:creationId xmlns:p14="http://schemas.microsoft.com/office/powerpoint/2010/main" val="331203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ircle(in)">
                                      <p:cBhvr>
                                        <p:cTn id="20" dur="2000"/>
                                        <p:tgtEl>
                                          <p:spTgt spid="38"/>
                                        </p:tgtEl>
                                      </p:cBhvr>
                                    </p:animEffect>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0"/>
                                        <p:tgtEl>
                                          <p:spTgt spid="25"/>
                                        </p:tgtEl>
                                      </p:cBhvr>
                                    </p:animEffect>
                                    <p:anim calcmode="lin" valueType="num">
                                      <p:cBhvr>
                                        <p:cTn id="25" dur="2000" fill="hold"/>
                                        <p:tgtEl>
                                          <p:spTgt spid="25"/>
                                        </p:tgtEl>
                                        <p:attrNameLst>
                                          <p:attrName>ppt_w</p:attrName>
                                        </p:attrNameLst>
                                      </p:cBhvr>
                                      <p:tavLst>
                                        <p:tav tm="0" fmla="#ppt_w*sin(2.5*pi*$)">
                                          <p:val>
                                            <p:fltVal val="0"/>
                                          </p:val>
                                        </p:tav>
                                        <p:tav tm="100000">
                                          <p:val>
                                            <p:fltVal val="1"/>
                                          </p:val>
                                        </p:tav>
                                      </p:tavLst>
                                    </p:anim>
                                    <p:anim calcmode="lin" valueType="num">
                                      <p:cBhvr>
                                        <p:cTn id="26"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1000"/>
                                        <p:tgtEl>
                                          <p:spTgt spid="13">
                                            <p:txEl>
                                              <p:pRg st="0" end="0"/>
                                            </p:txEl>
                                          </p:spTgt>
                                        </p:tgtEl>
                                      </p:cBhvr>
                                    </p:animEffect>
                                    <p:anim calcmode="lin" valueType="num">
                                      <p:cBhvr>
                                        <p:cTn id="4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animEffect transition="in" filter="fade">
                                      <p:cBhvr>
                                        <p:cTn id="57" dur="1000"/>
                                        <p:tgtEl>
                                          <p:spTgt spid="13">
                                            <p:txEl>
                                              <p:pRg st="4" end="4"/>
                                            </p:txEl>
                                          </p:spTgt>
                                        </p:tgtEl>
                                      </p:cBhvr>
                                    </p:animEffect>
                                    <p:anim calcmode="lin" valueType="num">
                                      <p:cBhvr>
                                        <p:cTn id="5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3">
                                            <p:txEl>
                                              <p:pRg st="5" end="5"/>
                                            </p:txEl>
                                          </p:spTgt>
                                        </p:tgtEl>
                                        <p:attrNameLst>
                                          <p:attrName>style.visibility</p:attrName>
                                        </p:attrNameLst>
                                      </p:cBhvr>
                                      <p:to>
                                        <p:strVal val="visible"/>
                                      </p:to>
                                    </p:set>
                                    <p:animEffect transition="in" filter="fade">
                                      <p:cBhvr>
                                        <p:cTn id="64" dur="1000"/>
                                        <p:tgtEl>
                                          <p:spTgt spid="13">
                                            <p:txEl>
                                              <p:pRg st="5" end="5"/>
                                            </p:txEl>
                                          </p:spTgt>
                                        </p:tgtEl>
                                      </p:cBhvr>
                                    </p:animEffect>
                                    <p:anim calcmode="lin" valueType="num">
                                      <p:cBhvr>
                                        <p:cTn id="65"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3">
                                            <p:txEl>
                                              <p:pRg st="6" end="6"/>
                                            </p:txEl>
                                          </p:spTgt>
                                        </p:tgtEl>
                                        <p:attrNameLst>
                                          <p:attrName>style.visibility</p:attrName>
                                        </p:attrNameLst>
                                      </p:cBhvr>
                                      <p:to>
                                        <p:strVal val="visible"/>
                                      </p:to>
                                    </p:set>
                                    <p:animEffect transition="in" filter="fade">
                                      <p:cBhvr>
                                        <p:cTn id="71" dur="1000"/>
                                        <p:tgtEl>
                                          <p:spTgt spid="13">
                                            <p:txEl>
                                              <p:pRg st="6" end="6"/>
                                            </p:txEl>
                                          </p:spTgt>
                                        </p:tgtEl>
                                      </p:cBhvr>
                                    </p:animEffect>
                                    <p:anim calcmode="lin" valueType="num">
                                      <p:cBhvr>
                                        <p:cTn id="72"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1">
                                            <p:txEl>
                                              <p:pRg st="0" end="0"/>
                                            </p:txEl>
                                          </p:spTgt>
                                        </p:tgtEl>
                                        <p:attrNameLst>
                                          <p:attrName>style.visibility</p:attrName>
                                        </p:attrNameLst>
                                      </p:cBhvr>
                                      <p:to>
                                        <p:strVal val="visible"/>
                                      </p:to>
                                    </p:set>
                                    <p:animEffect transition="in" filter="fade">
                                      <p:cBhvr>
                                        <p:cTn id="78" dur="1000"/>
                                        <p:tgtEl>
                                          <p:spTgt spid="21">
                                            <p:txEl>
                                              <p:pRg st="0" end="0"/>
                                            </p:txEl>
                                          </p:spTgt>
                                        </p:tgtEl>
                                      </p:cBhvr>
                                    </p:animEffect>
                                    <p:anim calcmode="lin" valueType="num">
                                      <p:cBhvr>
                                        <p:cTn id="7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1">
                                            <p:txEl>
                                              <p:pRg st="1" end="1"/>
                                            </p:txEl>
                                          </p:spTgt>
                                        </p:tgtEl>
                                        <p:attrNameLst>
                                          <p:attrName>style.visibility</p:attrName>
                                        </p:attrNameLst>
                                      </p:cBhvr>
                                      <p:to>
                                        <p:strVal val="visible"/>
                                      </p:to>
                                    </p:set>
                                    <p:animEffect transition="in" filter="fade">
                                      <p:cBhvr>
                                        <p:cTn id="85" dur="1000"/>
                                        <p:tgtEl>
                                          <p:spTgt spid="21">
                                            <p:txEl>
                                              <p:pRg st="1" end="1"/>
                                            </p:txEl>
                                          </p:spTgt>
                                        </p:tgtEl>
                                      </p:cBhvr>
                                    </p:animEffect>
                                    <p:anim calcmode="lin" valueType="num">
                                      <p:cBhvr>
                                        <p:cTn id="86"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1">
                                            <p:txEl>
                                              <p:pRg st="2" end="2"/>
                                            </p:txEl>
                                          </p:spTgt>
                                        </p:tgtEl>
                                        <p:attrNameLst>
                                          <p:attrName>style.visibility</p:attrName>
                                        </p:attrNameLst>
                                      </p:cBhvr>
                                      <p:to>
                                        <p:strVal val="visible"/>
                                      </p:to>
                                    </p:set>
                                    <p:animEffect transition="in" filter="fade">
                                      <p:cBhvr>
                                        <p:cTn id="92" dur="1000"/>
                                        <p:tgtEl>
                                          <p:spTgt spid="21">
                                            <p:txEl>
                                              <p:pRg st="2" end="2"/>
                                            </p:txEl>
                                          </p:spTgt>
                                        </p:tgtEl>
                                      </p:cBhvr>
                                    </p:animEffect>
                                    <p:anim calcmode="lin" valueType="num">
                                      <p:cBhvr>
                                        <p:cTn id="93"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94"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1">
                                            <p:txEl>
                                              <p:pRg st="3" end="3"/>
                                            </p:txEl>
                                          </p:spTgt>
                                        </p:tgtEl>
                                        <p:attrNameLst>
                                          <p:attrName>style.visibility</p:attrName>
                                        </p:attrNameLst>
                                      </p:cBhvr>
                                      <p:to>
                                        <p:strVal val="visible"/>
                                      </p:to>
                                    </p:set>
                                    <p:animEffect transition="in" filter="fade">
                                      <p:cBhvr>
                                        <p:cTn id="99" dur="1000"/>
                                        <p:tgtEl>
                                          <p:spTgt spid="21">
                                            <p:txEl>
                                              <p:pRg st="3" end="3"/>
                                            </p:txEl>
                                          </p:spTgt>
                                        </p:tgtEl>
                                      </p:cBhvr>
                                    </p:animEffect>
                                    <p:anim calcmode="lin" valueType="num">
                                      <p:cBhvr>
                                        <p:cTn id="100"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101"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21">
                                            <p:txEl>
                                              <p:pRg st="4" end="4"/>
                                            </p:txEl>
                                          </p:spTgt>
                                        </p:tgtEl>
                                        <p:attrNameLst>
                                          <p:attrName>style.visibility</p:attrName>
                                        </p:attrNameLst>
                                      </p:cBhvr>
                                      <p:to>
                                        <p:strVal val="visible"/>
                                      </p:to>
                                    </p:set>
                                    <p:animEffect transition="in" filter="fade">
                                      <p:cBhvr>
                                        <p:cTn id="106" dur="1000"/>
                                        <p:tgtEl>
                                          <p:spTgt spid="21">
                                            <p:txEl>
                                              <p:pRg st="4" end="4"/>
                                            </p:txEl>
                                          </p:spTgt>
                                        </p:tgtEl>
                                      </p:cBhvr>
                                    </p:animEffect>
                                    <p:anim calcmode="lin" valueType="num">
                                      <p:cBhvr>
                                        <p:cTn id="107"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08"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21">
                                            <p:txEl>
                                              <p:pRg st="5" end="5"/>
                                            </p:txEl>
                                          </p:spTgt>
                                        </p:tgtEl>
                                        <p:attrNameLst>
                                          <p:attrName>style.visibility</p:attrName>
                                        </p:attrNameLst>
                                      </p:cBhvr>
                                      <p:to>
                                        <p:strVal val="visible"/>
                                      </p:to>
                                    </p:set>
                                    <p:animEffect transition="in" filter="fade">
                                      <p:cBhvr>
                                        <p:cTn id="113" dur="1000"/>
                                        <p:tgtEl>
                                          <p:spTgt spid="21">
                                            <p:txEl>
                                              <p:pRg st="5" end="5"/>
                                            </p:txEl>
                                          </p:spTgt>
                                        </p:tgtEl>
                                      </p:cBhvr>
                                    </p:animEffect>
                                    <p:anim calcmode="lin" valueType="num">
                                      <p:cBhvr>
                                        <p:cTn id="114"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115"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21">
                                            <p:txEl>
                                              <p:pRg st="6" end="6"/>
                                            </p:txEl>
                                          </p:spTgt>
                                        </p:tgtEl>
                                        <p:attrNameLst>
                                          <p:attrName>style.visibility</p:attrName>
                                        </p:attrNameLst>
                                      </p:cBhvr>
                                      <p:to>
                                        <p:strVal val="visible"/>
                                      </p:to>
                                    </p:set>
                                    <p:animEffect transition="in" filter="fade">
                                      <p:cBhvr>
                                        <p:cTn id="120" dur="1000"/>
                                        <p:tgtEl>
                                          <p:spTgt spid="21">
                                            <p:txEl>
                                              <p:pRg st="6" end="6"/>
                                            </p:txEl>
                                          </p:spTgt>
                                        </p:tgtEl>
                                      </p:cBhvr>
                                    </p:animEffect>
                                    <p:anim calcmode="lin" valueType="num">
                                      <p:cBhvr>
                                        <p:cTn id="121"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122"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21">
                                            <p:txEl>
                                              <p:pRg st="7" end="7"/>
                                            </p:txEl>
                                          </p:spTgt>
                                        </p:tgtEl>
                                        <p:attrNameLst>
                                          <p:attrName>style.visibility</p:attrName>
                                        </p:attrNameLst>
                                      </p:cBhvr>
                                      <p:to>
                                        <p:strVal val="visible"/>
                                      </p:to>
                                    </p:set>
                                    <p:animEffect transition="in" filter="fade">
                                      <p:cBhvr>
                                        <p:cTn id="127" dur="1000"/>
                                        <p:tgtEl>
                                          <p:spTgt spid="21">
                                            <p:txEl>
                                              <p:pRg st="7" end="7"/>
                                            </p:txEl>
                                          </p:spTgt>
                                        </p:tgtEl>
                                      </p:cBhvr>
                                    </p:animEffect>
                                    <p:anim calcmode="lin" valueType="num">
                                      <p:cBhvr>
                                        <p:cTn id="128"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129"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4D32E5E5-7D27-455A-B96E-8A98F25E8968}"/>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t="9333" r="16333" b="14762"/>
          <a:stretch/>
        </p:blipFill>
        <p:spPr>
          <a:xfrm>
            <a:off x="10699160" y="592514"/>
            <a:ext cx="1158460" cy="1470934"/>
          </a:xfrm>
          <a:prstGeom prst="rect">
            <a:avLst/>
          </a:prstGeom>
        </p:spPr>
      </p:pic>
      <p:pic>
        <p:nvPicPr>
          <p:cNvPr id="10" name="Graphic 9" descr="Arrow: Clockwise curve">
            <a:extLst>
              <a:ext uri="{FF2B5EF4-FFF2-40B4-BE49-F238E27FC236}">
                <a16:creationId xmlns:a16="http://schemas.microsoft.com/office/drawing/2014/main" id="{5C7EBE4F-D839-4A70-959B-435C6B769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1904">
            <a:off x="10337817" y="-150287"/>
            <a:ext cx="838337" cy="845500"/>
          </a:xfrm>
          <a:prstGeom prst="rect">
            <a:avLst/>
          </a:prstGeom>
        </p:spPr>
      </p:pic>
      <p:pic>
        <p:nvPicPr>
          <p:cNvPr id="28" name="Graphic 27" descr="Arrow: Counterclockwise curve">
            <a:extLst>
              <a:ext uri="{FF2B5EF4-FFF2-40B4-BE49-F238E27FC236}">
                <a16:creationId xmlns:a16="http://schemas.microsoft.com/office/drawing/2014/main" id="{4A8FFF33-AF61-4B21-9BDF-13C528833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83113">
            <a:off x="11352205" y="-161058"/>
            <a:ext cx="765981" cy="867041"/>
          </a:xfrm>
          <a:prstGeom prst="rect">
            <a:avLst/>
          </a:prstGeom>
        </p:spPr>
      </p:pic>
      <p:sp>
        <p:nvSpPr>
          <p:cNvPr id="4" name="Rectangle 3">
            <a:extLst>
              <a:ext uri="{FF2B5EF4-FFF2-40B4-BE49-F238E27FC236}">
                <a16:creationId xmlns:a16="http://schemas.microsoft.com/office/drawing/2014/main" id="{027D6C68-1CE6-46F0-8DE0-513863B6BBDE}"/>
              </a:ext>
            </a:extLst>
          </p:cNvPr>
          <p:cNvSpPr/>
          <p:nvPr/>
        </p:nvSpPr>
        <p:spPr>
          <a:xfrm>
            <a:off x="579186" y="744951"/>
            <a:ext cx="9994119" cy="1231106"/>
          </a:xfrm>
          <a:prstGeom prst="rect">
            <a:avLst/>
          </a:prstGeom>
        </p:spPr>
        <p:txBody>
          <a:bodyPr wrap="square">
            <a:spAutoFit/>
          </a:bodyPr>
          <a:lstStyle/>
          <a:p>
            <a:r>
              <a:rPr lang="en-US" sz="2000" b="1" dirty="0">
                <a:solidFill>
                  <a:srgbClr val="FF0000"/>
                </a:solidFill>
              </a:rPr>
              <a:t>Discover opportunities </a:t>
            </a:r>
          </a:p>
          <a:p>
            <a:r>
              <a:rPr lang="en-US" dirty="0"/>
              <a:t>Use Checklist to discover exposures, learn about your prospects business, concerns and where you can help them.… keep things simple, focused on the client, solution oriented and search for opportunities.  Relationship building begins. </a:t>
            </a:r>
          </a:p>
        </p:txBody>
      </p:sp>
      <p:sp>
        <p:nvSpPr>
          <p:cNvPr id="13" name="Rectangle 12">
            <a:extLst>
              <a:ext uri="{FF2B5EF4-FFF2-40B4-BE49-F238E27FC236}">
                <a16:creationId xmlns:a16="http://schemas.microsoft.com/office/drawing/2014/main" id="{FBF7DD69-0D83-488A-80A0-589A99565707}"/>
              </a:ext>
            </a:extLst>
          </p:cNvPr>
          <p:cNvSpPr/>
          <p:nvPr/>
        </p:nvSpPr>
        <p:spPr>
          <a:xfrm>
            <a:off x="579185" y="2159883"/>
            <a:ext cx="11404289" cy="1754326"/>
          </a:xfrm>
          <a:prstGeom prst="rect">
            <a:avLst/>
          </a:prstGeom>
        </p:spPr>
        <p:txBody>
          <a:bodyPr wrap="square">
            <a:spAutoFit/>
          </a:bodyPr>
          <a:lstStyle/>
          <a:p>
            <a:r>
              <a:rPr lang="en-US" dirty="0"/>
              <a:t>This is where you are learning about your potential client and start  to build a relationship</a:t>
            </a:r>
          </a:p>
          <a:p>
            <a:r>
              <a:rPr lang="en-US" dirty="0"/>
              <a:t>          </a:t>
            </a:r>
            <a:r>
              <a:rPr lang="en-US" b="1" dirty="0">
                <a:solidFill>
                  <a:srgbClr val="0000FF"/>
                </a:solidFill>
              </a:rPr>
              <a:t>DISCUSS: What does this mean?</a:t>
            </a:r>
          </a:p>
          <a:p>
            <a:endParaRPr lang="en-US" dirty="0"/>
          </a:p>
          <a:p>
            <a:r>
              <a:rPr lang="en-US" dirty="0"/>
              <a:t>Take interest in the person and their business</a:t>
            </a:r>
          </a:p>
          <a:p>
            <a:pPr marL="742950" lvl="1" indent="-285750">
              <a:buFont typeface="Arial" panose="020B0604020202020204" pitchFamily="34" charset="0"/>
              <a:buChar char="•"/>
            </a:pPr>
            <a:r>
              <a:rPr lang="en-US" b="1" i="1" u="sng" dirty="0"/>
              <a:t>DISCOVER</a:t>
            </a:r>
            <a:r>
              <a:rPr lang="en-US" dirty="0"/>
              <a:t> what help they need… </a:t>
            </a:r>
          </a:p>
          <a:p>
            <a:pPr marL="742950" lvl="1" indent="-285750">
              <a:buFont typeface="Arial" panose="020B0604020202020204" pitchFamily="34" charset="0"/>
              <a:buChar char="•"/>
            </a:pPr>
            <a:r>
              <a:rPr lang="en-US" dirty="0"/>
              <a:t>Learn to ask the right questions.</a:t>
            </a:r>
          </a:p>
        </p:txBody>
      </p:sp>
      <p:sp>
        <p:nvSpPr>
          <p:cNvPr id="14" name="TextBox 13">
            <a:extLst>
              <a:ext uri="{FF2B5EF4-FFF2-40B4-BE49-F238E27FC236}">
                <a16:creationId xmlns:a16="http://schemas.microsoft.com/office/drawing/2014/main" id="{0923FD4B-9D7A-496E-B1A8-9E8ED74930F3}"/>
              </a:ext>
            </a:extLst>
          </p:cNvPr>
          <p:cNvSpPr txBox="1"/>
          <p:nvPr/>
        </p:nvSpPr>
        <p:spPr>
          <a:xfrm>
            <a:off x="579186" y="244368"/>
            <a:ext cx="5047657" cy="461665"/>
          </a:xfrm>
          <a:prstGeom prst="rect">
            <a:avLst/>
          </a:prstGeom>
          <a:solidFill>
            <a:srgbClr val="FF6600"/>
          </a:solidFill>
        </p:spPr>
        <p:txBody>
          <a:bodyPr wrap="square" rtlCol="0">
            <a:spAutoFit/>
          </a:bodyPr>
          <a:lstStyle/>
          <a:p>
            <a:r>
              <a:rPr lang="en-US" sz="2400" dirty="0">
                <a:solidFill>
                  <a:schemeClr val="bg1"/>
                </a:solidFill>
              </a:rPr>
              <a:t>Discover</a:t>
            </a:r>
            <a:endParaRPr lang="en-US" sz="2400" dirty="0"/>
          </a:p>
        </p:txBody>
      </p:sp>
      <p:pic>
        <p:nvPicPr>
          <p:cNvPr id="3" name="Picture 2" descr="A picture containing object&#10;&#10;Description automatically generated">
            <a:extLst>
              <a:ext uri="{FF2B5EF4-FFF2-40B4-BE49-F238E27FC236}">
                <a16:creationId xmlns:a16="http://schemas.microsoft.com/office/drawing/2014/main" id="{F345F170-FCF8-467A-806F-4E50DF4C39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3305" y="2522994"/>
            <a:ext cx="1322118" cy="1415988"/>
          </a:xfrm>
          <a:prstGeom prst="rect">
            <a:avLst/>
          </a:prstGeom>
        </p:spPr>
      </p:pic>
      <p:pic>
        <p:nvPicPr>
          <p:cNvPr id="8" name="Picture 7">
            <a:extLst>
              <a:ext uri="{FF2B5EF4-FFF2-40B4-BE49-F238E27FC236}">
                <a16:creationId xmlns:a16="http://schemas.microsoft.com/office/drawing/2014/main" id="{4BFC718F-1355-4E9C-A88A-4A1ECA04B0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4850" y="5108713"/>
            <a:ext cx="3117150" cy="1749287"/>
          </a:xfrm>
          <a:prstGeom prst="rect">
            <a:avLst/>
          </a:prstGeom>
        </p:spPr>
      </p:pic>
      <p:sp>
        <p:nvSpPr>
          <p:cNvPr id="18" name="Rectangle 17">
            <a:extLst>
              <a:ext uri="{FF2B5EF4-FFF2-40B4-BE49-F238E27FC236}">
                <a16:creationId xmlns:a16="http://schemas.microsoft.com/office/drawing/2014/main" id="{836F414B-ECC5-496A-92AD-142F03A44668}"/>
              </a:ext>
            </a:extLst>
          </p:cNvPr>
          <p:cNvSpPr/>
          <p:nvPr/>
        </p:nvSpPr>
        <p:spPr>
          <a:xfrm>
            <a:off x="185133" y="4063645"/>
            <a:ext cx="11404289" cy="2585323"/>
          </a:xfrm>
          <a:prstGeom prst="rect">
            <a:avLst/>
          </a:prstGeom>
        </p:spPr>
        <p:txBody>
          <a:bodyPr wrap="square">
            <a:spAutoFit/>
          </a:bodyPr>
          <a:lstStyle/>
          <a:p>
            <a:pPr lvl="1"/>
            <a:r>
              <a:rPr lang="en-US" b="1" dirty="0">
                <a:solidFill>
                  <a:srgbClr val="0000FF"/>
                </a:solidFill>
              </a:rPr>
              <a:t>DISCUSS: What questions do you ask? How do YOU “break the ice” in the following situations:</a:t>
            </a:r>
          </a:p>
          <a:p>
            <a:pPr marL="742950" lvl="1" indent="-285750">
              <a:buFont typeface="Arial" panose="020B0604020202020204" pitchFamily="34" charset="0"/>
              <a:buChar char="•"/>
            </a:pPr>
            <a:r>
              <a:rPr lang="en-US" dirty="0"/>
              <a:t>Networking event</a:t>
            </a:r>
          </a:p>
          <a:p>
            <a:pPr marL="742950" lvl="1" indent="-285750">
              <a:buFont typeface="Arial" panose="020B0604020202020204" pitchFamily="34" charset="0"/>
              <a:buChar char="•"/>
            </a:pPr>
            <a:r>
              <a:rPr lang="en-US" dirty="0"/>
              <a:t>Cold call face to face</a:t>
            </a:r>
          </a:p>
          <a:p>
            <a:pPr marL="742950" lvl="1" indent="-285750">
              <a:buFont typeface="Arial" panose="020B0604020202020204" pitchFamily="34" charset="0"/>
              <a:buChar char="•"/>
            </a:pPr>
            <a:r>
              <a:rPr lang="en-US" dirty="0"/>
              <a:t>Cold call over the phone</a:t>
            </a:r>
          </a:p>
          <a:p>
            <a:pPr marL="742950" lvl="1" indent="-285750">
              <a:buFont typeface="Arial" panose="020B0604020202020204" pitchFamily="34" charset="0"/>
              <a:buChar char="•"/>
            </a:pPr>
            <a:r>
              <a:rPr lang="en-US" dirty="0"/>
              <a:t>Social situations (organic opportunities – personal events, plane rides, lunch etc.)</a:t>
            </a:r>
          </a:p>
          <a:p>
            <a:pPr lvl="1"/>
            <a:r>
              <a:rPr lang="en-US" b="1" dirty="0">
                <a:solidFill>
                  <a:srgbClr val="00B050"/>
                </a:solidFill>
              </a:rPr>
              <a:t> Small sessions – role play opportunity (who’s ready to show the group a great idea?)</a:t>
            </a:r>
          </a:p>
          <a:p>
            <a:endParaRPr lang="en-US" dirty="0"/>
          </a:p>
          <a:p>
            <a:r>
              <a:rPr lang="en-US" i="1" dirty="0"/>
              <a:t>NOTE: In discovery, you learn if your SUSPECT is a PROSPECT OR NOT.</a:t>
            </a:r>
          </a:p>
          <a:p>
            <a:r>
              <a:rPr lang="en-US" i="1" dirty="0"/>
              <a:t>A PROSPECT is someone able and willing to buy your product(s). </a:t>
            </a:r>
          </a:p>
        </p:txBody>
      </p:sp>
    </p:spTree>
    <p:extLst>
      <p:ext uri="{BB962C8B-B14F-4D97-AF65-F5344CB8AC3E}">
        <p14:creationId xmlns:p14="http://schemas.microsoft.com/office/powerpoint/2010/main" val="41020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1000"/>
                                        <p:tgtEl>
                                          <p:spTgt spid="13">
                                            <p:txEl>
                                              <p:pRg st="0" end="0"/>
                                            </p:txEl>
                                          </p:spTgt>
                                        </p:tgtEl>
                                      </p:cBhvr>
                                    </p:animEffect>
                                    <p:anim calcmode="lin" valueType="num">
                                      <p:cBhvr>
                                        <p:cTn id="2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1000"/>
                                        <p:tgtEl>
                                          <p:spTgt spid="13">
                                            <p:txEl>
                                              <p:pRg st="3" end="3"/>
                                            </p:txEl>
                                          </p:spTgt>
                                        </p:tgtEl>
                                      </p:cBhvr>
                                    </p:animEffect>
                                    <p:anim calcmode="lin" valueType="num">
                                      <p:cBhvr>
                                        <p:cTn id="3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1000"/>
                                        <p:tgtEl>
                                          <p:spTgt spid="13">
                                            <p:txEl>
                                              <p:pRg st="4" end="4"/>
                                            </p:txEl>
                                          </p:spTgt>
                                        </p:tgtEl>
                                      </p:cBhvr>
                                    </p:animEffect>
                                    <p:anim calcmode="lin" valueType="num">
                                      <p:cBhvr>
                                        <p:cTn id="3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1000"/>
                                        <p:tgtEl>
                                          <p:spTgt spid="18">
                                            <p:txEl>
                                              <p:pRg st="0" end="0"/>
                                            </p:txEl>
                                          </p:spTgt>
                                        </p:tgtEl>
                                      </p:cBhvr>
                                    </p:animEffect>
                                    <p:anim calcmode="lin" valueType="num">
                                      <p:cBhvr>
                                        <p:cTn id="5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xEl>
                                              <p:pRg st="1" end="1"/>
                                            </p:txEl>
                                          </p:spTgt>
                                        </p:tgtEl>
                                        <p:attrNameLst>
                                          <p:attrName>style.visibility</p:attrName>
                                        </p:attrNameLst>
                                      </p:cBhvr>
                                      <p:to>
                                        <p:strVal val="visible"/>
                                      </p:to>
                                    </p:set>
                                    <p:animEffect transition="in" filter="fade">
                                      <p:cBhvr>
                                        <p:cTn id="56" dur="1000"/>
                                        <p:tgtEl>
                                          <p:spTgt spid="18">
                                            <p:txEl>
                                              <p:pRg st="1" end="1"/>
                                            </p:txEl>
                                          </p:spTgt>
                                        </p:tgtEl>
                                      </p:cBhvr>
                                    </p:animEffect>
                                    <p:anim calcmode="lin" valueType="num">
                                      <p:cBhvr>
                                        <p:cTn id="57"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8">
                                            <p:txEl>
                                              <p:pRg st="2" end="2"/>
                                            </p:txEl>
                                          </p:spTgt>
                                        </p:tgtEl>
                                        <p:attrNameLst>
                                          <p:attrName>style.visibility</p:attrName>
                                        </p:attrNameLst>
                                      </p:cBhvr>
                                      <p:to>
                                        <p:strVal val="visible"/>
                                      </p:to>
                                    </p:set>
                                    <p:animEffect transition="in" filter="fade">
                                      <p:cBhvr>
                                        <p:cTn id="61" dur="1000"/>
                                        <p:tgtEl>
                                          <p:spTgt spid="18">
                                            <p:txEl>
                                              <p:pRg st="2" end="2"/>
                                            </p:txEl>
                                          </p:spTgt>
                                        </p:tgtEl>
                                      </p:cBhvr>
                                    </p:animEffect>
                                    <p:anim calcmode="lin" valueType="num">
                                      <p:cBhvr>
                                        <p:cTn id="6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8">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
                                            <p:txEl>
                                              <p:pRg st="3" end="3"/>
                                            </p:txEl>
                                          </p:spTgt>
                                        </p:tgtEl>
                                        <p:attrNameLst>
                                          <p:attrName>style.visibility</p:attrName>
                                        </p:attrNameLst>
                                      </p:cBhvr>
                                      <p:to>
                                        <p:strVal val="visible"/>
                                      </p:to>
                                    </p:set>
                                    <p:animEffect transition="in" filter="fade">
                                      <p:cBhvr>
                                        <p:cTn id="66" dur="1000"/>
                                        <p:tgtEl>
                                          <p:spTgt spid="18">
                                            <p:txEl>
                                              <p:pRg st="3" end="3"/>
                                            </p:txEl>
                                          </p:spTgt>
                                        </p:tgtEl>
                                      </p:cBhvr>
                                    </p:animEffect>
                                    <p:anim calcmode="lin" valueType="num">
                                      <p:cBhvr>
                                        <p:cTn id="67"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8">
                                            <p:txEl>
                                              <p:pRg st="3" end="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
                                            <p:txEl>
                                              <p:pRg st="4" end="4"/>
                                            </p:txEl>
                                          </p:spTgt>
                                        </p:tgtEl>
                                        <p:attrNameLst>
                                          <p:attrName>style.visibility</p:attrName>
                                        </p:attrNameLst>
                                      </p:cBhvr>
                                      <p:to>
                                        <p:strVal val="visible"/>
                                      </p:to>
                                    </p:set>
                                    <p:animEffect transition="in" filter="fade">
                                      <p:cBhvr>
                                        <p:cTn id="71" dur="1000"/>
                                        <p:tgtEl>
                                          <p:spTgt spid="18">
                                            <p:txEl>
                                              <p:pRg st="4" end="4"/>
                                            </p:txEl>
                                          </p:spTgt>
                                        </p:tgtEl>
                                      </p:cBhvr>
                                    </p:animEffect>
                                    <p:anim calcmode="lin" valueType="num">
                                      <p:cBhvr>
                                        <p:cTn id="72"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18">
                                            <p:txEl>
                                              <p:pRg st="4" end="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8">
                                            <p:txEl>
                                              <p:pRg st="5" end="5"/>
                                            </p:txEl>
                                          </p:spTgt>
                                        </p:tgtEl>
                                        <p:attrNameLst>
                                          <p:attrName>style.visibility</p:attrName>
                                        </p:attrNameLst>
                                      </p:cBhvr>
                                      <p:to>
                                        <p:strVal val="visible"/>
                                      </p:to>
                                    </p:set>
                                    <p:animEffect transition="in" filter="fade">
                                      <p:cBhvr>
                                        <p:cTn id="76" dur="1000"/>
                                        <p:tgtEl>
                                          <p:spTgt spid="18">
                                            <p:txEl>
                                              <p:pRg st="5" end="5"/>
                                            </p:txEl>
                                          </p:spTgt>
                                        </p:tgtEl>
                                      </p:cBhvr>
                                    </p:animEffect>
                                    <p:anim calcmode="lin" valueType="num">
                                      <p:cBhvr>
                                        <p:cTn id="77"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8">
                                            <p:txEl>
                                              <p:pRg st="7" end="7"/>
                                            </p:txEl>
                                          </p:spTgt>
                                        </p:tgtEl>
                                        <p:attrNameLst>
                                          <p:attrName>style.visibility</p:attrName>
                                        </p:attrNameLst>
                                      </p:cBhvr>
                                      <p:to>
                                        <p:strVal val="visible"/>
                                      </p:to>
                                    </p:set>
                                    <p:animEffect transition="in" filter="wipe(down)">
                                      <p:cBhvr>
                                        <p:cTn id="83" dur="500"/>
                                        <p:tgtEl>
                                          <p:spTgt spid="18">
                                            <p:txEl>
                                              <p:pRg st="7" end="7"/>
                                            </p:txEl>
                                          </p:spTgt>
                                        </p:tgtEl>
                                      </p:cBhvr>
                                    </p:animEffect>
                                  </p:childTnLst>
                                </p:cTn>
                              </p:par>
                              <p:par>
                                <p:cTn id="84" presetID="22" presetClass="entr" presetSubtype="4" fill="hold" nodeType="withEffect">
                                  <p:stCondLst>
                                    <p:cond delay="0"/>
                                  </p:stCondLst>
                                  <p:childTnLst>
                                    <p:set>
                                      <p:cBhvr>
                                        <p:cTn id="85" dur="1" fill="hold">
                                          <p:stCondLst>
                                            <p:cond delay="0"/>
                                          </p:stCondLst>
                                        </p:cTn>
                                        <p:tgtEl>
                                          <p:spTgt spid="18">
                                            <p:txEl>
                                              <p:pRg st="8" end="8"/>
                                            </p:txEl>
                                          </p:spTgt>
                                        </p:tgtEl>
                                        <p:attrNameLst>
                                          <p:attrName>style.visibility</p:attrName>
                                        </p:attrNameLst>
                                      </p:cBhvr>
                                      <p:to>
                                        <p:strVal val="visible"/>
                                      </p:to>
                                    </p:set>
                                    <p:animEffect transition="in" filter="wipe(down)">
                                      <p:cBhvr>
                                        <p:cTn id="86"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4D32E5E5-7D27-455A-B96E-8A98F25E8968}"/>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t="9333" r="16333" b="14762"/>
          <a:stretch/>
        </p:blipFill>
        <p:spPr>
          <a:xfrm>
            <a:off x="10699160" y="592514"/>
            <a:ext cx="1158460" cy="1470934"/>
          </a:xfrm>
          <a:prstGeom prst="rect">
            <a:avLst/>
          </a:prstGeom>
        </p:spPr>
      </p:pic>
      <p:pic>
        <p:nvPicPr>
          <p:cNvPr id="10" name="Graphic 9" descr="Arrow: Clockwise curve">
            <a:extLst>
              <a:ext uri="{FF2B5EF4-FFF2-40B4-BE49-F238E27FC236}">
                <a16:creationId xmlns:a16="http://schemas.microsoft.com/office/drawing/2014/main" id="{5C7EBE4F-D839-4A70-959B-435C6B769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1904">
            <a:off x="10337817" y="-150287"/>
            <a:ext cx="838337" cy="845500"/>
          </a:xfrm>
          <a:prstGeom prst="rect">
            <a:avLst/>
          </a:prstGeom>
        </p:spPr>
      </p:pic>
      <p:pic>
        <p:nvPicPr>
          <p:cNvPr id="28" name="Graphic 27" descr="Arrow: Counterclockwise curve">
            <a:extLst>
              <a:ext uri="{FF2B5EF4-FFF2-40B4-BE49-F238E27FC236}">
                <a16:creationId xmlns:a16="http://schemas.microsoft.com/office/drawing/2014/main" id="{4A8FFF33-AF61-4B21-9BDF-13C528833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83113">
            <a:off x="11352205" y="-161058"/>
            <a:ext cx="765981" cy="867041"/>
          </a:xfrm>
          <a:prstGeom prst="rect">
            <a:avLst/>
          </a:prstGeom>
        </p:spPr>
      </p:pic>
      <p:sp>
        <p:nvSpPr>
          <p:cNvPr id="4" name="Rectangle 3">
            <a:extLst>
              <a:ext uri="{FF2B5EF4-FFF2-40B4-BE49-F238E27FC236}">
                <a16:creationId xmlns:a16="http://schemas.microsoft.com/office/drawing/2014/main" id="{027D6C68-1CE6-46F0-8DE0-513863B6BBDE}"/>
              </a:ext>
            </a:extLst>
          </p:cNvPr>
          <p:cNvSpPr/>
          <p:nvPr/>
        </p:nvSpPr>
        <p:spPr>
          <a:xfrm>
            <a:off x="748642" y="773163"/>
            <a:ext cx="9329636" cy="1508105"/>
          </a:xfrm>
          <a:prstGeom prst="rect">
            <a:avLst/>
          </a:prstGeom>
        </p:spPr>
        <p:txBody>
          <a:bodyPr wrap="square">
            <a:spAutoFit/>
          </a:bodyPr>
          <a:lstStyle/>
          <a:p>
            <a:r>
              <a:rPr lang="en-US" sz="2000" b="1" dirty="0">
                <a:solidFill>
                  <a:srgbClr val="FF0000"/>
                </a:solidFill>
              </a:rPr>
              <a:t>Qualify opportunity(s)</a:t>
            </a:r>
          </a:p>
          <a:p>
            <a:r>
              <a:rPr lang="en-US" dirty="0"/>
              <a:t>The art of asking questions and gathering information in determining if and when your prospect qualifies for your solutions, will they provide the information necessary and are they willing to purchase your solutions and products when presented (proposed) should they make sense.  </a:t>
            </a:r>
            <a:r>
              <a:rPr lang="en-US" i="1" u="sng" dirty="0"/>
              <a:t>Typically, a qualified opportunity must exist within 90 days.</a:t>
            </a:r>
            <a:endParaRPr lang="en-US" b="1" i="1" u="sng" dirty="0">
              <a:solidFill>
                <a:srgbClr val="FF0000"/>
              </a:solidFill>
            </a:endParaRPr>
          </a:p>
        </p:txBody>
      </p:sp>
      <p:sp>
        <p:nvSpPr>
          <p:cNvPr id="11" name="TextBox 10">
            <a:extLst>
              <a:ext uri="{FF2B5EF4-FFF2-40B4-BE49-F238E27FC236}">
                <a16:creationId xmlns:a16="http://schemas.microsoft.com/office/drawing/2014/main" id="{EF1C2B99-72BF-4067-9335-55C1F519E01E}"/>
              </a:ext>
            </a:extLst>
          </p:cNvPr>
          <p:cNvSpPr txBox="1"/>
          <p:nvPr/>
        </p:nvSpPr>
        <p:spPr>
          <a:xfrm>
            <a:off x="746856" y="223182"/>
            <a:ext cx="5047657" cy="461665"/>
          </a:xfrm>
          <a:prstGeom prst="rect">
            <a:avLst/>
          </a:prstGeom>
          <a:solidFill>
            <a:srgbClr val="00B050"/>
          </a:solidFill>
        </p:spPr>
        <p:txBody>
          <a:bodyPr wrap="square" rtlCol="0">
            <a:spAutoFit/>
          </a:bodyPr>
          <a:lstStyle/>
          <a:p>
            <a:r>
              <a:rPr lang="en-US" sz="2400" dirty="0">
                <a:solidFill>
                  <a:schemeClr val="bg1"/>
                </a:solidFill>
              </a:rPr>
              <a:t>Qualify</a:t>
            </a:r>
            <a:endParaRPr lang="en-US" sz="2400" dirty="0"/>
          </a:p>
        </p:txBody>
      </p:sp>
      <p:pic>
        <p:nvPicPr>
          <p:cNvPr id="6" name="Picture 5" descr="A person wearing a suit and tie&#10;&#10;Description automatically generated">
            <a:extLst>
              <a:ext uri="{FF2B5EF4-FFF2-40B4-BE49-F238E27FC236}">
                <a16:creationId xmlns:a16="http://schemas.microsoft.com/office/drawing/2014/main" id="{14864A76-54C3-4816-AB76-65688CD5C91D}"/>
              </a:ext>
            </a:extLst>
          </p:cNvPr>
          <p:cNvPicPr>
            <a:picLocks noChangeAspect="1"/>
          </p:cNvPicPr>
          <p:nvPr/>
        </p:nvPicPr>
        <p:blipFill rotWithShape="1">
          <a:blip r:embed="rId7">
            <a:extLst>
              <a:ext uri="{28A0092B-C50C-407E-A947-70E740481C1C}">
                <a14:useLocalDpi xmlns:a14="http://schemas.microsoft.com/office/drawing/2010/main" val="0"/>
              </a:ext>
            </a:extLst>
          </a:blip>
          <a:srcRect t="19697"/>
          <a:stretch/>
        </p:blipFill>
        <p:spPr>
          <a:xfrm>
            <a:off x="846246" y="2281268"/>
            <a:ext cx="3618009" cy="4353549"/>
          </a:xfrm>
          <a:prstGeom prst="rect">
            <a:avLst/>
          </a:prstGeom>
        </p:spPr>
      </p:pic>
      <p:sp>
        <p:nvSpPr>
          <p:cNvPr id="7" name="Rectangle 6">
            <a:extLst>
              <a:ext uri="{FF2B5EF4-FFF2-40B4-BE49-F238E27FC236}">
                <a16:creationId xmlns:a16="http://schemas.microsoft.com/office/drawing/2014/main" id="{CC8ED3A4-BA7A-42EF-8604-73A07A5DC5A3}"/>
              </a:ext>
            </a:extLst>
          </p:cNvPr>
          <p:cNvSpPr/>
          <p:nvPr/>
        </p:nvSpPr>
        <p:spPr>
          <a:xfrm>
            <a:off x="5277916" y="3207142"/>
            <a:ext cx="6318526" cy="1754326"/>
          </a:xfrm>
          <a:prstGeom prst="rect">
            <a:avLst/>
          </a:prstGeom>
        </p:spPr>
        <p:txBody>
          <a:bodyPr wrap="square">
            <a:spAutoFit/>
          </a:bodyPr>
          <a:lstStyle/>
          <a:p>
            <a:pPr marL="285750" indent="-285750">
              <a:buFont typeface="Arial" panose="020B0604020202020204" pitchFamily="34" charset="0"/>
              <a:buChar char="•"/>
            </a:pPr>
            <a:r>
              <a:rPr lang="en-US" dirty="0"/>
              <a:t>This is where you obtain the information necessary to market to you client.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usually where an appointment is set.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where you set up expectations.</a:t>
            </a:r>
          </a:p>
        </p:txBody>
      </p:sp>
      <p:sp>
        <p:nvSpPr>
          <p:cNvPr id="9" name="Rectangle 8">
            <a:extLst>
              <a:ext uri="{FF2B5EF4-FFF2-40B4-BE49-F238E27FC236}">
                <a16:creationId xmlns:a16="http://schemas.microsoft.com/office/drawing/2014/main" id="{90858E74-E9A4-4C53-8FEF-5A4EB9E7BD96}"/>
              </a:ext>
            </a:extLst>
          </p:cNvPr>
          <p:cNvSpPr/>
          <p:nvPr/>
        </p:nvSpPr>
        <p:spPr>
          <a:xfrm>
            <a:off x="5413460" y="5321613"/>
            <a:ext cx="3576107" cy="369332"/>
          </a:xfrm>
          <a:prstGeom prst="rect">
            <a:avLst/>
          </a:prstGeom>
        </p:spPr>
        <p:txBody>
          <a:bodyPr wrap="none">
            <a:spAutoFit/>
          </a:bodyPr>
          <a:lstStyle/>
          <a:p>
            <a:r>
              <a:rPr lang="en-US" dirty="0"/>
              <a:t> </a:t>
            </a:r>
            <a:r>
              <a:rPr lang="en-US" b="1" dirty="0">
                <a:solidFill>
                  <a:srgbClr val="0000FF"/>
                </a:solidFill>
              </a:rPr>
              <a:t>DISCUSS: What does this all mean?</a:t>
            </a:r>
            <a:endParaRPr lang="en-US" dirty="0"/>
          </a:p>
        </p:txBody>
      </p:sp>
    </p:spTree>
    <p:extLst>
      <p:ext uri="{BB962C8B-B14F-4D97-AF65-F5344CB8AC3E}">
        <p14:creationId xmlns:p14="http://schemas.microsoft.com/office/powerpoint/2010/main" val="1207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0"/>
                                        <p:tgtEl>
                                          <p:spTgt spid="9">
                                            <p:txEl>
                                              <p:pRg st="0" end="0"/>
                                            </p:txEl>
                                          </p:spTgt>
                                        </p:tgtEl>
                                      </p:cBhvr>
                                    </p:animEffect>
                                    <p:anim calcmode="lin" valueType="num">
                                      <p:cBhvr>
                                        <p:cTn id="4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4D32E5E5-7D27-455A-B96E-8A98F25E8968}"/>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t="9333" r="16333" b="14762"/>
          <a:stretch/>
        </p:blipFill>
        <p:spPr>
          <a:xfrm>
            <a:off x="10699160" y="592514"/>
            <a:ext cx="1158460" cy="1470934"/>
          </a:xfrm>
          <a:prstGeom prst="rect">
            <a:avLst/>
          </a:prstGeom>
        </p:spPr>
      </p:pic>
      <p:pic>
        <p:nvPicPr>
          <p:cNvPr id="10" name="Graphic 9" descr="Arrow: Clockwise curve">
            <a:extLst>
              <a:ext uri="{FF2B5EF4-FFF2-40B4-BE49-F238E27FC236}">
                <a16:creationId xmlns:a16="http://schemas.microsoft.com/office/drawing/2014/main" id="{5C7EBE4F-D839-4A70-959B-435C6B769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1904">
            <a:off x="10337817" y="-150287"/>
            <a:ext cx="838337" cy="845500"/>
          </a:xfrm>
          <a:prstGeom prst="rect">
            <a:avLst/>
          </a:prstGeom>
        </p:spPr>
      </p:pic>
      <p:pic>
        <p:nvPicPr>
          <p:cNvPr id="28" name="Graphic 27" descr="Arrow: Counterclockwise curve">
            <a:extLst>
              <a:ext uri="{FF2B5EF4-FFF2-40B4-BE49-F238E27FC236}">
                <a16:creationId xmlns:a16="http://schemas.microsoft.com/office/drawing/2014/main" id="{4A8FFF33-AF61-4B21-9BDF-13C528833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83113">
            <a:off x="11352205" y="-161058"/>
            <a:ext cx="765981" cy="867041"/>
          </a:xfrm>
          <a:prstGeom prst="rect">
            <a:avLst/>
          </a:prstGeom>
        </p:spPr>
      </p:pic>
      <p:sp>
        <p:nvSpPr>
          <p:cNvPr id="4" name="Rectangle 3">
            <a:extLst>
              <a:ext uri="{FF2B5EF4-FFF2-40B4-BE49-F238E27FC236}">
                <a16:creationId xmlns:a16="http://schemas.microsoft.com/office/drawing/2014/main" id="{027D6C68-1CE6-46F0-8DE0-513863B6BBDE}"/>
              </a:ext>
            </a:extLst>
          </p:cNvPr>
          <p:cNvSpPr/>
          <p:nvPr/>
        </p:nvSpPr>
        <p:spPr>
          <a:xfrm>
            <a:off x="758582" y="867505"/>
            <a:ext cx="9329636" cy="677108"/>
          </a:xfrm>
          <a:prstGeom prst="rect">
            <a:avLst/>
          </a:prstGeom>
        </p:spPr>
        <p:txBody>
          <a:bodyPr wrap="square">
            <a:spAutoFit/>
          </a:bodyPr>
          <a:lstStyle/>
          <a:p>
            <a:r>
              <a:rPr lang="en-US" sz="2000" b="1" dirty="0">
                <a:solidFill>
                  <a:srgbClr val="FF0000"/>
                </a:solidFill>
              </a:rPr>
              <a:t>Market to carriers</a:t>
            </a:r>
          </a:p>
          <a:p>
            <a:r>
              <a:rPr lang="en-US" dirty="0"/>
              <a:t>Meet with Mentor and AM.  Provide complete package to quote. </a:t>
            </a:r>
            <a:endParaRPr lang="en-US" i="1" u="sng" dirty="0"/>
          </a:p>
        </p:txBody>
      </p:sp>
      <p:sp>
        <p:nvSpPr>
          <p:cNvPr id="12" name="TextBox 11">
            <a:extLst>
              <a:ext uri="{FF2B5EF4-FFF2-40B4-BE49-F238E27FC236}">
                <a16:creationId xmlns:a16="http://schemas.microsoft.com/office/drawing/2014/main" id="{67651553-26DB-437D-B125-860EE530EB55}"/>
              </a:ext>
            </a:extLst>
          </p:cNvPr>
          <p:cNvSpPr txBox="1"/>
          <p:nvPr/>
        </p:nvSpPr>
        <p:spPr>
          <a:xfrm>
            <a:off x="840152" y="312692"/>
            <a:ext cx="5047657" cy="461665"/>
          </a:xfrm>
          <a:prstGeom prst="rect">
            <a:avLst/>
          </a:prstGeom>
          <a:solidFill>
            <a:srgbClr val="00B0F0"/>
          </a:solidFill>
        </p:spPr>
        <p:txBody>
          <a:bodyPr wrap="square" rtlCol="0">
            <a:spAutoFit/>
          </a:bodyPr>
          <a:lstStyle/>
          <a:p>
            <a:r>
              <a:rPr lang="en-US" sz="2400" dirty="0">
                <a:solidFill>
                  <a:schemeClr val="bg1"/>
                </a:solidFill>
              </a:rPr>
              <a:t>Market</a:t>
            </a:r>
            <a:endParaRPr lang="en-US" sz="2400" dirty="0"/>
          </a:p>
        </p:txBody>
      </p:sp>
      <p:pic>
        <p:nvPicPr>
          <p:cNvPr id="13" name="Picture 12" descr="A picture containing clipart&#10;&#10;Description automatically generated">
            <a:extLst>
              <a:ext uri="{FF2B5EF4-FFF2-40B4-BE49-F238E27FC236}">
                <a16:creationId xmlns:a16="http://schemas.microsoft.com/office/drawing/2014/main" id="{743D82C6-C72C-4FDB-A0B5-BB7A11279C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568" y="2134428"/>
            <a:ext cx="3883715" cy="2589143"/>
          </a:xfrm>
          <a:prstGeom prst="rect">
            <a:avLst/>
          </a:prstGeom>
        </p:spPr>
      </p:pic>
    </p:spTree>
    <p:extLst>
      <p:ext uri="{BB962C8B-B14F-4D97-AF65-F5344CB8AC3E}">
        <p14:creationId xmlns:p14="http://schemas.microsoft.com/office/powerpoint/2010/main" val="167506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4D32E5E5-7D27-455A-B96E-8A98F25E8968}"/>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t="9333" r="16333" b="14762"/>
          <a:stretch/>
        </p:blipFill>
        <p:spPr>
          <a:xfrm>
            <a:off x="10699160" y="592514"/>
            <a:ext cx="1158460" cy="1470934"/>
          </a:xfrm>
          <a:prstGeom prst="rect">
            <a:avLst/>
          </a:prstGeom>
        </p:spPr>
      </p:pic>
      <p:pic>
        <p:nvPicPr>
          <p:cNvPr id="10" name="Graphic 9" descr="Arrow: Clockwise curve">
            <a:extLst>
              <a:ext uri="{FF2B5EF4-FFF2-40B4-BE49-F238E27FC236}">
                <a16:creationId xmlns:a16="http://schemas.microsoft.com/office/drawing/2014/main" id="{5C7EBE4F-D839-4A70-959B-435C6B769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1904">
            <a:off x="10337817" y="-150287"/>
            <a:ext cx="838337" cy="845500"/>
          </a:xfrm>
          <a:prstGeom prst="rect">
            <a:avLst/>
          </a:prstGeom>
        </p:spPr>
      </p:pic>
      <p:pic>
        <p:nvPicPr>
          <p:cNvPr id="28" name="Graphic 27" descr="Arrow: Counterclockwise curve">
            <a:extLst>
              <a:ext uri="{FF2B5EF4-FFF2-40B4-BE49-F238E27FC236}">
                <a16:creationId xmlns:a16="http://schemas.microsoft.com/office/drawing/2014/main" id="{4A8FFF33-AF61-4B21-9BDF-13C528833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83113">
            <a:off x="11352205" y="-161058"/>
            <a:ext cx="765981" cy="867041"/>
          </a:xfrm>
          <a:prstGeom prst="rect">
            <a:avLst/>
          </a:prstGeom>
        </p:spPr>
      </p:pic>
      <p:sp>
        <p:nvSpPr>
          <p:cNvPr id="4" name="Rectangle 3">
            <a:extLst>
              <a:ext uri="{FF2B5EF4-FFF2-40B4-BE49-F238E27FC236}">
                <a16:creationId xmlns:a16="http://schemas.microsoft.com/office/drawing/2014/main" id="{027D6C68-1CE6-46F0-8DE0-513863B6BBDE}"/>
              </a:ext>
            </a:extLst>
          </p:cNvPr>
          <p:cNvSpPr/>
          <p:nvPr/>
        </p:nvSpPr>
        <p:spPr>
          <a:xfrm>
            <a:off x="758582" y="867505"/>
            <a:ext cx="9329636" cy="1231106"/>
          </a:xfrm>
          <a:prstGeom prst="rect">
            <a:avLst/>
          </a:prstGeom>
        </p:spPr>
        <p:txBody>
          <a:bodyPr wrap="square">
            <a:spAutoFit/>
          </a:bodyPr>
          <a:lstStyle/>
          <a:p>
            <a:r>
              <a:rPr lang="en-US" sz="2000" b="1" dirty="0">
                <a:solidFill>
                  <a:srgbClr val="FF0000"/>
                </a:solidFill>
              </a:rPr>
              <a:t>Propose to Prospect</a:t>
            </a:r>
          </a:p>
          <a:p>
            <a:r>
              <a:rPr lang="en-US" dirty="0"/>
              <a:t>With the help of mentors, present your solutions and expose something missing, needed or corrected in current plans.  Promote and offer key benefits and features in your solutions, bring your value adds, keep it simple, be sure you address discovered opportunities. </a:t>
            </a:r>
            <a:endParaRPr lang="en-US" i="1" u="sng" dirty="0"/>
          </a:p>
        </p:txBody>
      </p:sp>
      <p:sp>
        <p:nvSpPr>
          <p:cNvPr id="7" name="TextBox 6">
            <a:extLst>
              <a:ext uri="{FF2B5EF4-FFF2-40B4-BE49-F238E27FC236}">
                <a16:creationId xmlns:a16="http://schemas.microsoft.com/office/drawing/2014/main" id="{2A70F8B4-2E00-410D-A4B6-DB20A80BECAE}"/>
              </a:ext>
            </a:extLst>
          </p:cNvPr>
          <p:cNvSpPr txBox="1"/>
          <p:nvPr/>
        </p:nvSpPr>
        <p:spPr>
          <a:xfrm>
            <a:off x="840152" y="312692"/>
            <a:ext cx="5047657" cy="461665"/>
          </a:xfrm>
          <a:prstGeom prst="rect">
            <a:avLst/>
          </a:prstGeom>
          <a:solidFill>
            <a:srgbClr val="7030A0"/>
          </a:solidFill>
        </p:spPr>
        <p:txBody>
          <a:bodyPr wrap="square" rtlCol="0">
            <a:spAutoFit/>
          </a:bodyPr>
          <a:lstStyle/>
          <a:p>
            <a:r>
              <a:rPr lang="en-US" sz="2400" dirty="0">
                <a:solidFill>
                  <a:schemeClr val="bg1"/>
                </a:solidFill>
              </a:rPr>
              <a:t>Propose</a:t>
            </a:r>
            <a:endParaRPr lang="en-US" sz="2400" dirty="0"/>
          </a:p>
        </p:txBody>
      </p:sp>
      <p:pic>
        <p:nvPicPr>
          <p:cNvPr id="3" name="Picture 2" descr="A group of people sitting at a table&#10;&#10;Description automatically generated">
            <a:extLst>
              <a:ext uri="{FF2B5EF4-FFF2-40B4-BE49-F238E27FC236}">
                <a16:creationId xmlns:a16="http://schemas.microsoft.com/office/drawing/2014/main" id="{5436B9A6-C004-454F-9EE9-A99646926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152" y="2716672"/>
            <a:ext cx="4672745" cy="3117597"/>
          </a:xfrm>
          <a:prstGeom prst="rect">
            <a:avLst/>
          </a:prstGeom>
        </p:spPr>
      </p:pic>
    </p:spTree>
    <p:extLst>
      <p:ext uri="{BB962C8B-B14F-4D97-AF65-F5344CB8AC3E}">
        <p14:creationId xmlns:p14="http://schemas.microsoft.com/office/powerpoint/2010/main" val="417882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lass&#10;&#10;Description automatically generated">
            <a:extLst>
              <a:ext uri="{FF2B5EF4-FFF2-40B4-BE49-F238E27FC236}">
                <a16:creationId xmlns:a16="http://schemas.microsoft.com/office/drawing/2014/main" id="{4D32E5E5-7D27-455A-B96E-8A98F25E8968}"/>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t="9333" r="16333" b="14762"/>
          <a:stretch/>
        </p:blipFill>
        <p:spPr>
          <a:xfrm>
            <a:off x="10699160" y="592514"/>
            <a:ext cx="1158460" cy="1470934"/>
          </a:xfrm>
          <a:prstGeom prst="rect">
            <a:avLst/>
          </a:prstGeom>
        </p:spPr>
      </p:pic>
      <p:pic>
        <p:nvPicPr>
          <p:cNvPr id="10" name="Graphic 9" descr="Arrow: Clockwise curve">
            <a:extLst>
              <a:ext uri="{FF2B5EF4-FFF2-40B4-BE49-F238E27FC236}">
                <a16:creationId xmlns:a16="http://schemas.microsoft.com/office/drawing/2014/main" id="{5C7EBE4F-D839-4A70-959B-435C6B769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21904">
            <a:off x="10337817" y="-150287"/>
            <a:ext cx="838337" cy="845500"/>
          </a:xfrm>
          <a:prstGeom prst="rect">
            <a:avLst/>
          </a:prstGeom>
        </p:spPr>
      </p:pic>
      <p:pic>
        <p:nvPicPr>
          <p:cNvPr id="28" name="Graphic 27" descr="Arrow: Counterclockwise curve">
            <a:extLst>
              <a:ext uri="{FF2B5EF4-FFF2-40B4-BE49-F238E27FC236}">
                <a16:creationId xmlns:a16="http://schemas.microsoft.com/office/drawing/2014/main" id="{4A8FFF33-AF61-4B21-9BDF-13C528833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83113">
            <a:off x="11352205" y="-161058"/>
            <a:ext cx="765981" cy="867041"/>
          </a:xfrm>
          <a:prstGeom prst="rect">
            <a:avLst/>
          </a:prstGeom>
        </p:spPr>
      </p:pic>
      <p:sp>
        <p:nvSpPr>
          <p:cNvPr id="4" name="Rectangle 3">
            <a:extLst>
              <a:ext uri="{FF2B5EF4-FFF2-40B4-BE49-F238E27FC236}">
                <a16:creationId xmlns:a16="http://schemas.microsoft.com/office/drawing/2014/main" id="{027D6C68-1CE6-46F0-8DE0-513863B6BBDE}"/>
              </a:ext>
            </a:extLst>
          </p:cNvPr>
          <p:cNvSpPr/>
          <p:nvPr/>
        </p:nvSpPr>
        <p:spPr>
          <a:xfrm>
            <a:off x="840152" y="895179"/>
            <a:ext cx="9606197" cy="1600182"/>
          </a:xfrm>
          <a:prstGeom prst="rect">
            <a:avLst/>
          </a:prstGeom>
        </p:spPr>
        <p:txBody>
          <a:bodyPr wrap="square">
            <a:spAutoFit/>
          </a:bodyPr>
          <a:lstStyle/>
          <a:p>
            <a:pPr>
              <a:lnSpc>
                <a:spcPct val="107000"/>
              </a:lnSpc>
              <a:spcAft>
                <a:spcPts val="800"/>
              </a:spcAft>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Win account</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Input results into CRM (AMS) as Won or Missed.  Input follow up for next possible opportunity with prospect or client.</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A079259-852B-4148-B8E3-32A6CA9F4672}"/>
              </a:ext>
            </a:extLst>
          </p:cNvPr>
          <p:cNvSpPr txBox="1"/>
          <p:nvPr/>
        </p:nvSpPr>
        <p:spPr>
          <a:xfrm>
            <a:off x="935699" y="312692"/>
            <a:ext cx="5047657" cy="461665"/>
          </a:xfrm>
          <a:prstGeom prst="rect">
            <a:avLst/>
          </a:prstGeom>
          <a:solidFill>
            <a:srgbClr val="FF3399"/>
          </a:solidFill>
        </p:spPr>
        <p:txBody>
          <a:bodyPr wrap="square" rtlCol="0">
            <a:spAutoFit/>
          </a:bodyPr>
          <a:lstStyle/>
          <a:p>
            <a:r>
              <a:rPr lang="en-US" sz="2400" dirty="0">
                <a:solidFill>
                  <a:schemeClr val="bg1"/>
                </a:solidFill>
              </a:rPr>
              <a:t>Win</a:t>
            </a:r>
          </a:p>
        </p:txBody>
      </p:sp>
      <p:pic>
        <p:nvPicPr>
          <p:cNvPr id="6" name="Picture 5" descr="A person on a computer&#10;&#10;Description automatically generated">
            <a:extLst>
              <a:ext uri="{FF2B5EF4-FFF2-40B4-BE49-F238E27FC236}">
                <a16:creationId xmlns:a16="http://schemas.microsoft.com/office/drawing/2014/main" id="{3E89179C-0CBA-4697-9FFC-F4A26FF1EA84}"/>
              </a:ext>
            </a:extLst>
          </p:cNvPr>
          <p:cNvPicPr>
            <a:picLocks noChangeAspect="1"/>
          </p:cNvPicPr>
          <p:nvPr/>
        </p:nvPicPr>
        <p:blipFill rotWithShape="1">
          <a:blip r:embed="rId7">
            <a:extLst>
              <a:ext uri="{28A0092B-C50C-407E-A947-70E740481C1C}">
                <a14:useLocalDpi xmlns:a14="http://schemas.microsoft.com/office/drawing/2010/main" val="0"/>
              </a:ext>
            </a:extLst>
          </a:blip>
          <a:srcRect b="5907"/>
          <a:stretch/>
        </p:blipFill>
        <p:spPr>
          <a:xfrm>
            <a:off x="935699" y="2351712"/>
            <a:ext cx="3929696" cy="2465036"/>
          </a:xfrm>
          <a:prstGeom prst="rect">
            <a:avLst/>
          </a:prstGeom>
        </p:spPr>
      </p:pic>
    </p:spTree>
    <p:extLst>
      <p:ext uri="{BB962C8B-B14F-4D97-AF65-F5344CB8AC3E}">
        <p14:creationId xmlns:p14="http://schemas.microsoft.com/office/powerpoint/2010/main" val="30399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840D-B8C2-4A08-BF65-3E0096F0E959}"/>
              </a:ext>
            </a:extLst>
          </p:cNvPr>
          <p:cNvSpPr>
            <a:spLocks noGrp="1"/>
          </p:cNvSpPr>
          <p:nvPr>
            <p:ph type="title"/>
          </p:nvPr>
        </p:nvSpPr>
        <p:spPr>
          <a:xfrm>
            <a:off x="203102" y="130651"/>
            <a:ext cx="6749322" cy="1325563"/>
          </a:xfrm>
          <a:solidFill>
            <a:srgbClr val="FFFF00"/>
          </a:solidFill>
        </p:spPr>
        <p:txBody>
          <a:bodyPr>
            <a:normAutofit/>
          </a:bodyPr>
          <a:lstStyle/>
          <a:p>
            <a:pPr algn="ctr"/>
            <a:r>
              <a:rPr lang="en-US" sz="4800" b="1" dirty="0">
                <a:solidFill>
                  <a:srgbClr val="06088D"/>
                </a:solidFill>
              </a:rPr>
              <a:t>The Be Do Have Mentality</a:t>
            </a:r>
          </a:p>
        </p:txBody>
      </p:sp>
      <p:sp>
        <p:nvSpPr>
          <p:cNvPr id="6" name="TextBox 5">
            <a:extLst>
              <a:ext uri="{FF2B5EF4-FFF2-40B4-BE49-F238E27FC236}">
                <a16:creationId xmlns:a16="http://schemas.microsoft.com/office/drawing/2014/main" id="{E4856917-2723-479B-A161-59B61D814902}"/>
              </a:ext>
            </a:extLst>
          </p:cNvPr>
          <p:cNvSpPr txBox="1"/>
          <p:nvPr/>
        </p:nvSpPr>
        <p:spPr>
          <a:xfrm>
            <a:off x="687924" y="2420899"/>
            <a:ext cx="1152880" cy="1200329"/>
          </a:xfrm>
          <a:prstGeom prst="rect">
            <a:avLst/>
          </a:prstGeom>
          <a:noFill/>
        </p:spPr>
        <p:txBody>
          <a:bodyPr wrap="none" rtlCol="0">
            <a:spAutoFit/>
          </a:bodyPr>
          <a:lstStyle/>
          <a:p>
            <a:r>
              <a:rPr lang="en-US" sz="7200" b="1" dirty="0">
                <a:ln w="9525">
                  <a:solidFill>
                    <a:schemeClr val="bg1"/>
                  </a:solidFill>
                  <a:prstDash val="solid"/>
                </a:ln>
                <a:solidFill>
                  <a:srgbClr val="0033CC"/>
                </a:solidFill>
                <a:effectLst>
                  <a:outerShdw blurRad="12700" dist="38100" dir="2700000" algn="tl" rotWithShape="0">
                    <a:schemeClr val="accent5">
                      <a:lumMod val="60000"/>
                      <a:lumOff val="40000"/>
                    </a:schemeClr>
                  </a:outerShdw>
                </a:effectLst>
              </a:rPr>
              <a:t>BE</a:t>
            </a:r>
          </a:p>
        </p:txBody>
      </p:sp>
      <p:sp>
        <p:nvSpPr>
          <p:cNvPr id="7" name="Arrow: Down 6">
            <a:extLst>
              <a:ext uri="{FF2B5EF4-FFF2-40B4-BE49-F238E27FC236}">
                <a16:creationId xmlns:a16="http://schemas.microsoft.com/office/drawing/2014/main" id="{73B7E4C5-0125-4AAE-A4B4-960555180D4C}"/>
              </a:ext>
            </a:extLst>
          </p:cNvPr>
          <p:cNvSpPr/>
          <p:nvPr/>
        </p:nvSpPr>
        <p:spPr>
          <a:xfrm rot="16200000">
            <a:off x="2704216" y="2201879"/>
            <a:ext cx="1461052" cy="1659835"/>
          </a:xfrm>
          <a:prstGeom prst="downArrow">
            <a:avLst/>
          </a:prstGeom>
          <a:solidFill>
            <a:srgbClr val="CCECFF"/>
          </a:solidFill>
          <a:ln>
            <a:solidFill>
              <a:srgbClr val="00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230B10-F1A9-4535-8702-21B881EBCA97}"/>
              </a:ext>
            </a:extLst>
          </p:cNvPr>
          <p:cNvSpPr txBox="1"/>
          <p:nvPr/>
        </p:nvSpPr>
        <p:spPr>
          <a:xfrm>
            <a:off x="4745214" y="1759113"/>
            <a:ext cx="1391728" cy="1200329"/>
          </a:xfrm>
          <a:prstGeom prst="rect">
            <a:avLst/>
          </a:prstGeom>
          <a:noFill/>
        </p:spPr>
        <p:txBody>
          <a:bodyPr wrap="none" rtlCol="0">
            <a:spAutoFit/>
          </a:bodyPr>
          <a:lstStyle/>
          <a:p>
            <a:r>
              <a:rPr lang="en-US" sz="72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DO</a:t>
            </a:r>
          </a:p>
        </p:txBody>
      </p:sp>
      <p:sp>
        <p:nvSpPr>
          <p:cNvPr id="9" name="Arrow: Down 8">
            <a:extLst>
              <a:ext uri="{FF2B5EF4-FFF2-40B4-BE49-F238E27FC236}">
                <a16:creationId xmlns:a16="http://schemas.microsoft.com/office/drawing/2014/main" id="{596AF8EC-7051-4287-B815-74FE7BF7A370}"/>
              </a:ext>
            </a:extLst>
          </p:cNvPr>
          <p:cNvSpPr/>
          <p:nvPr/>
        </p:nvSpPr>
        <p:spPr>
          <a:xfrm rot="16200000">
            <a:off x="7051816" y="1327234"/>
            <a:ext cx="1461052" cy="1659835"/>
          </a:xfrm>
          <a:prstGeom prst="downArrow">
            <a:avLst/>
          </a:prstGeom>
          <a:solidFill>
            <a:srgbClr val="FFCCFF"/>
          </a:solidFill>
          <a:ln>
            <a:solidFill>
              <a:srgbClr val="00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DC47B50-9D96-4CCD-AFB8-5D587D1E2E1A}"/>
              </a:ext>
            </a:extLst>
          </p:cNvPr>
          <p:cNvSpPr txBox="1"/>
          <p:nvPr/>
        </p:nvSpPr>
        <p:spPr>
          <a:xfrm>
            <a:off x="9026992" y="591264"/>
            <a:ext cx="2275751" cy="1200329"/>
          </a:xfrm>
          <a:prstGeom prst="rect">
            <a:avLst/>
          </a:prstGeom>
          <a:noFill/>
        </p:spPr>
        <p:txBody>
          <a:bodyPr wrap="none" rtlCol="0">
            <a:spAutoFit/>
          </a:bodyPr>
          <a:lstStyle/>
          <a:p>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rPr>
              <a:t>HAVE</a:t>
            </a:r>
          </a:p>
        </p:txBody>
      </p:sp>
      <p:pic>
        <p:nvPicPr>
          <p:cNvPr id="12" name="Graphic 11" descr="User">
            <a:extLst>
              <a:ext uri="{FF2B5EF4-FFF2-40B4-BE49-F238E27FC236}">
                <a16:creationId xmlns:a16="http://schemas.microsoft.com/office/drawing/2014/main" id="{16966A33-8858-43D4-B86D-C1CAB8DFBA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988" y="4726897"/>
            <a:ext cx="1659836" cy="1659836"/>
          </a:xfrm>
          <a:prstGeom prst="rect">
            <a:avLst/>
          </a:prstGeom>
        </p:spPr>
      </p:pic>
      <p:pic>
        <p:nvPicPr>
          <p:cNvPr id="14" name="Graphic 13" descr="Crawl">
            <a:extLst>
              <a:ext uri="{FF2B5EF4-FFF2-40B4-BE49-F238E27FC236}">
                <a16:creationId xmlns:a16="http://schemas.microsoft.com/office/drawing/2014/main" id="{230FEF9C-3456-4487-AFAC-FCA859EAC3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34791" y="3898559"/>
            <a:ext cx="1741703" cy="1741703"/>
          </a:xfrm>
          <a:prstGeom prst="rect">
            <a:avLst/>
          </a:prstGeom>
        </p:spPr>
      </p:pic>
      <p:pic>
        <p:nvPicPr>
          <p:cNvPr id="16" name="Graphic 15" descr="Lecturer">
            <a:extLst>
              <a:ext uri="{FF2B5EF4-FFF2-40B4-BE49-F238E27FC236}">
                <a16:creationId xmlns:a16="http://schemas.microsoft.com/office/drawing/2014/main" id="{F2B781A5-4DF6-4AE3-A191-B0FE2612C4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0755" y="3429000"/>
            <a:ext cx="1636253" cy="1636253"/>
          </a:xfrm>
          <a:prstGeom prst="rect">
            <a:avLst/>
          </a:prstGeom>
        </p:spPr>
      </p:pic>
      <p:sp>
        <p:nvSpPr>
          <p:cNvPr id="17" name="TextBox 16">
            <a:extLst>
              <a:ext uri="{FF2B5EF4-FFF2-40B4-BE49-F238E27FC236}">
                <a16:creationId xmlns:a16="http://schemas.microsoft.com/office/drawing/2014/main" id="{C46C8E07-8D4A-47B9-A97E-22F2605BF1A1}"/>
              </a:ext>
            </a:extLst>
          </p:cNvPr>
          <p:cNvSpPr txBox="1"/>
          <p:nvPr/>
        </p:nvSpPr>
        <p:spPr>
          <a:xfrm>
            <a:off x="777443" y="4000686"/>
            <a:ext cx="2657299" cy="646331"/>
          </a:xfrm>
          <a:prstGeom prst="rect">
            <a:avLst/>
          </a:prstGeom>
          <a:noFill/>
        </p:spPr>
        <p:txBody>
          <a:bodyPr wrap="square" rtlCol="0">
            <a:spAutoFit/>
          </a:bodyPr>
          <a:lstStyle/>
          <a:p>
            <a:r>
              <a:rPr lang="en-US" dirty="0"/>
              <a:t>Create a way of being in alignment with your goal.</a:t>
            </a:r>
          </a:p>
        </p:txBody>
      </p:sp>
      <p:sp>
        <p:nvSpPr>
          <p:cNvPr id="18" name="TextBox 17">
            <a:extLst>
              <a:ext uri="{FF2B5EF4-FFF2-40B4-BE49-F238E27FC236}">
                <a16:creationId xmlns:a16="http://schemas.microsoft.com/office/drawing/2014/main" id="{6EF46762-9F58-48CC-9D74-944657911CA2}"/>
              </a:ext>
            </a:extLst>
          </p:cNvPr>
          <p:cNvSpPr txBox="1"/>
          <p:nvPr/>
        </p:nvSpPr>
        <p:spPr>
          <a:xfrm>
            <a:off x="4834791" y="3252228"/>
            <a:ext cx="2332835" cy="646331"/>
          </a:xfrm>
          <a:prstGeom prst="rect">
            <a:avLst/>
          </a:prstGeom>
          <a:noFill/>
        </p:spPr>
        <p:txBody>
          <a:bodyPr wrap="square" rtlCol="0">
            <a:spAutoFit/>
          </a:bodyPr>
          <a:lstStyle/>
          <a:p>
            <a:r>
              <a:rPr lang="en-US" dirty="0"/>
              <a:t>Your way of being will propel you into action. </a:t>
            </a:r>
          </a:p>
        </p:txBody>
      </p:sp>
      <p:sp>
        <p:nvSpPr>
          <p:cNvPr id="19" name="TextBox 18">
            <a:extLst>
              <a:ext uri="{FF2B5EF4-FFF2-40B4-BE49-F238E27FC236}">
                <a16:creationId xmlns:a16="http://schemas.microsoft.com/office/drawing/2014/main" id="{7ED65367-6C5B-4580-B7A5-2DC36F1B0080}"/>
              </a:ext>
            </a:extLst>
          </p:cNvPr>
          <p:cNvSpPr txBox="1"/>
          <p:nvPr/>
        </p:nvSpPr>
        <p:spPr>
          <a:xfrm>
            <a:off x="9062465" y="2227517"/>
            <a:ext cx="2332835" cy="923330"/>
          </a:xfrm>
          <a:prstGeom prst="rect">
            <a:avLst/>
          </a:prstGeom>
          <a:noFill/>
        </p:spPr>
        <p:txBody>
          <a:bodyPr wrap="square" rtlCol="0">
            <a:spAutoFit/>
          </a:bodyPr>
          <a:lstStyle/>
          <a:p>
            <a:r>
              <a:rPr lang="en-US" dirty="0"/>
              <a:t>The results of your action will bring you to your goal. </a:t>
            </a:r>
          </a:p>
        </p:txBody>
      </p:sp>
    </p:spTree>
    <p:extLst>
      <p:ext uri="{BB962C8B-B14F-4D97-AF65-F5344CB8AC3E}">
        <p14:creationId xmlns:p14="http://schemas.microsoft.com/office/powerpoint/2010/main" val="24145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840D-B8C2-4A08-BF65-3E0096F0E959}"/>
              </a:ext>
            </a:extLst>
          </p:cNvPr>
          <p:cNvSpPr>
            <a:spLocks noGrp="1"/>
          </p:cNvSpPr>
          <p:nvPr>
            <p:ph type="title"/>
          </p:nvPr>
        </p:nvSpPr>
        <p:spPr>
          <a:xfrm>
            <a:off x="5258491" y="0"/>
            <a:ext cx="6933509" cy="1033679"/>
          </a:xfrm>
          <a:solidFill>
            <a:srgbClr val="66FFFF"/>
          </a:solidFill>
        </p:spPr>
        <p:txBody>
          <a:bodyPr>
            <a:normAutofit/>
          </a:bodyPr>
          <a:lstStyle/>
          <a:p>
            <a:pPr algn="ctr"/>
            <a:r>
              <a:rPr lang="en-US" sz="4800" b="1" dirty="0">
                <a:solidFill>
                  <a:srgbClr val="06088D"/>
                </a:solidFill>
              </a:rPr>
              <a:t>A second thought….</a:t>
            </a:r>
          </a:p>
        </p:txBody>
      </p:sp>
      <p:sp>
        <p:nvSpPr>
          <p:cNvPr id="6" name="TextBox 5">
            <a:extLst>
              <a:ext uri="{FF2B5EF4-FFF2-40B4-BE49-F238E27FC236}">
                <a16:creationId xmlns:a16="http://schemas.microsoft.com/office/drawing/2014/main" id="{E4856917-2723-479B-A161-59B61D814902}"/>
              </a:ext>
            </a:extLst>
          </p:cNvPr>
          <p:cNvSpPr txBox="1"/>
          <p:nvPr/>
        </p:nvSpPr>
        <p:spPr>
          <a:xfrm>
            <a:off x="737517" y="864053"/>
            <a:ext cx="2102627" cy="1200329"/>
          </a:xfrm>
          <a:prstGeom prst="rect">
            <a:avLst/>
          </a:prstGeom>
          <a:noFill/>
        </p:spPr>
        <p:txBody>
          <a:bodyPr wrap="none" rtlCol="0">
            <a:spAutoFit/>
          </a:bodyPr>
          <a:lstStyle/>
          <a:p>
            <a:r>
              <a:rPr lang="en-US" sz="7200" b="1" dirty="0">
                <a:ln w="9525">
                  <a:solidFill>
                    <a:schemeClr val="bg1"/>
                  </a:solidFill>
                  <a:prstDash val="solid"/>
                </a:ln>
                <a:solidFill>
                  <a:srgbClr val="0033CC"/>
                </a:solidFill>
                <a:effectLst>
                  <a:outerShdw blurRad="12700" dist="38100" dir="2700000" algn="tl" rotWithShape="0">
                    <a:schemeClr val="accent5">
                      <a:lumMod val="60000"/>
                      <a:lumOff val="40000"/>
                    </a:schemeClr>
                  </a:outerShdw>
                </a:effectLst>
              </a:rPr>
              <a:t>Have</a:t>
            </a:r>
          </a:p>
        </p:txBody>
      </p:sp>
      <p:sp>
        <p:nvSpPr>
          <p:cNvPr id="7" name="Arrow: Down 6">
            <a:extLst>
              <a:ext uri="{FF2B5EF4-FFF2-40B4-BE49-F238E27FC236}">
                <a16:creationId xmlns:a16="http://schemas.microsoft.com/office/drawing/2014/main" id="{73B7E4C5-0125-4AAE-A4B4-960555180D4C}"/>
              </a:ext>
            </a:extLst>
          </p:cNvPr>
          <p:cNvSpPr/>
          <p:nvPr/>
        </p:nvSpPr>
        <p:spPr>
          <a:xfrm rot="16200000">
            <a:off x="3313820" y="1389409"/>
            <a:ext cx="1461052" cy="1659835"/>
          </a:xfrm>
          <a:prstGeom prst="downArrow">
            <a:avLst/>
          </a:prstGeom>
          <a:solidFill>
            <a:srgbClr val="CCECFF"/>
          </a:solidFill>
          <a:ln>
            <a:solidFill>
              <a:srgbClr val="00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230B10-F1A9-4535-8702-21B881EBCA97}"/>
              </a:ext>
            </a:extLst>
          </p:cNvPr>
          <p:cNvSpPr txBox="1"/>
          <p:nvPr/>
        </p:nvSpPr>
        <p:spPr>
          <a:xfrm>
            <a:off x="5369893" y="1836557"/>
            <a:ext cx="1391728" cy="1200329"/>
          </a:xfrm>
          <a:prstGeom prst="rect">
            <a:avLst/>
          </a:prstGeom>
          <a:noFill/>
        </p:spPr>
        <p:txBody>
          <a:bodyPr wrap="none" rtlCol="0">
            <a:spAutoFit/>
          </a:bodyPr>
          <a:lstStyle/>
          <a:p>
            <a:r>
              <a:rPr lang="en-US" sz="72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DO</a:t>
            </a:r>
          </a:p>
        </p:txBody>
      </p:sp>
      <p:sp>
        <p:nvSpPr>
          <p:cNvPr id="9" name="Arrow: Down 8">
            <a:extLst>
              <a:ext uri="{FF2B5EF4-FFF2-40B4-BE49-F238E27FC236}">
                <a16:creationId xmlns:a16="http://schemas.microsoft.com/office/drawing/2014/main" id="{596AF8EC-7051-4287-B815-74FE7BF7A370}"/>
              </a:ext>
            </a:extLst>
          </p:cNvPr>
          <p:cNvSpPr/>
          <p:nvPr/>
        </p:nvSpPr>
        <p:spPr>
          <a:xfrm rot="16200000">
            <a:off x="7844820" y="2417313"/>
            <a:ext cx="1461052" cy="1659835"/>
          </a:xfrm>
          <a:prstGeom prst="downArrow">
            <a:avLst/>
          </a:prstGeom>
          <a:solidFill>
            <a:srgbClr val="FFCCFF"/>
          </a:solidFill>
          <a:ln>
            <a:solidFill>
              <a:srgbClr val="00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DC47B50-9D96-4CCD-AFB8-5D587D1E2E1A}"/>
              </a:ext>
            </a:extLst>
          </p:cNvPr>
          <p:cNvSpPr txBox="1"/>
          <p:nvPr/>
        </p:nvSpPr>
        <p:spPr>
          <a:xfrm>
            <a:off x="10188798" y="2639435"/>
            <a:ext cx="1152880" cy="1200329"/>
          </a:xfrm>
          <a:prstGeom prst="rect">
            <a:avLst/>
          </a:prstGeom>
          <a:noFill/>
        </p:spPr>
        <p:txBody>
          <a:bodyPr wrap="none" rtlCol="0">
            <a:spAutoFit/>
          </a:bodyPr>
          <a:lstStyle/>
          <a:p>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rPr>
              <a:t>BE</a:t>
            </a:r>
          </a:p>
        </p:txBody>
      </p:sp>
      <p:sp>
        <p:nvSpPr>
          <p:cNvPr id="17" name="TextBox 16">
            <a:extLst>
              <a:ext uri="{FF2B5EF4-FFF2-40B4-BE49-F238E27FC236}">
                <a16:creationId xmlns:a16="http://schemas.microsoft.com/office/drawing/2014/main" id="{C46C8E07-8D4A-47B9-A97E-22F2605BF1A1}"/>
              </a:ext>
            </a:extLst>
          </p:cNvPr>
          <p:cNvSpPr txBox="1"/>
          <p:nvPr/>
        </p:nvSpPr>
        <p:spPr>
          <a:xfrm>
            <a:off x="655233" y="2130289"/>
            <a:ext cx="2657299" cy="646331"/>
          </a:xfrm>
          <a:prstGeom prst="rect">
            <a:avLst/>
          </a:prstGeom>
          <a:noFill/>
        </p:spPr>
        <p:txBody>
          <a:bodyPr wrap="square" rtlCol="0">
            <a:spAutoFit/>
          </a:bodyPr>
          <a:lstStyle/>
          <a:p>
            <a:r>
              <a:rPr lang="en-US" dirty="0"/>
              <a:t>What do you want to have?</a:t>
            </a:r>
          </a:p>
        </p:txBody>
      </p:sp>
      <p:sp>
        <p:nvSpPr>
          <p:cNvPr id="18" name="TextBox 17">
            <a:extLst>
              <a:ext uri="{FF2B5EF4-FFF2-40B4-BE49-F238E27FC236}">
                <a16:creationId xmlns:a16="http://schemas.microsoft.com/office/drawing/2014/main" id="{6EF46762-9F58-48CC-9D74-944657911CA2}"/>
              </a:ext>
            </a:extLst>
          </p:cNvPr>
          <p:cNvSpPr txBox="1"/>
          <p:nvPr/>
        </p:nvSpPr>
        <p:spPr>
          <a:xfrm>
            <a:off x="5084134" y="3174784"/>
            <a:ext cx="2332835" cy="646331"/>
          </a:xfrm>
          <a:prstGeom prst="rect">
            <a:avLst/>
          </a:prstGeom>
          <a:noFill/>
        </p:spPr>
        <p:txBody>
          <a:bodyPr wrap="square" rtlCol="0">
            <a:spAutoFit/>
          </a:bodyPr>
          <a:lstStyle/>
          <a:p>
            <a:r>
              <a:rPr lang="en-US" dirty="0"/>
              <a:t>What do you have to do? </a:t>
            </a:r>
          </a:p>
        </p:txBody>
      </p:sp>
      <p:sp>
        <p:nvSpPr>
          <p:cNvPr id="19" name="TextBox 18">
            <a:extLst>
              <a:ext uri="{FF2B5EF4-FFF2-40B4-BE49-F238E27FC236}">
                <a16:creationId xmlns:a16="http://schemas.microsoft.com/office/drawing/2014/main" id="{7ED65367-6C5B-4580-B7A5-2DC36F1B0080}"/>
              </a:ext>
            </a:extLst>
          </p:cNvPr>
          <p:cNvSpPr txBox="1"/>
          <p:nvPr/>
        </p:nvSpPr>
        <p:spPr>
          <a:xfrm>
            <a:off x="9733719" y="4074908"/>
            <a:ext cx="2332835" cy="646331"/>
          </a:xfrm>
          <a:prstGeom prst="rect">
            <a:avLst/>
          </a:prstGeom>
          <a:noFill/>
        </p:spPr>
        <p:txBody>
          <a:bodyPr wrap="square" rtlCol="0">
            <a:spAutoFit/>
          </a:bodyPr>
          <a:lstStyle/>
          <a:p>
            <a:r>
              <a:rPr lang="en-US" dirty="0"/>
              <a:t>What do you have to be or become?</a:t>
            </a:r>
          </a:p>
        </p:txBody>
      </p:sp>
      <p:pic>
        <p:nvPicPr>
          <p:cNvPr id="21" name="Picture 20">
            <a:extLst>
              <a:ext uri="{FF2B5EF4-FFF2-40B4-BE49-F238E27FC236}">
                <a16:creationId xmlns:a16="http://schemas.microsoft.com/office/drawing/2014/main" id="{3C37FB72-E074-4F62-8800-4F3CEB39F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53" y="2908434"/>
            <a:ext cx="2404556" cy="2404556"/>
          </a:xfrm>
          <a:prstGeom prst="rect">
            <a:avLst/>
          </a:prstGeom>
        </p:spPr>
      </p:pic>
      <p:pic>
        <p:nvPicPr>
          <p:cNvPr id="23" name="Picture 22">
            <a:extLst>
              <a:ext uri="{FF2B5EF4-FFF2-40B4-BE49-F238E27FC236}">
                <a16:creationId xmlns:a16="http://schemas.microsoft.com/office/drawing/2014/main" id="{FCD22F5B-E89B-4057-A1C8-7ED28F84D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045" y="4162929"/>
            <a:ext cx="2481924" cy="2481924"/>
          </a:xfrm>
          <a:prstGeom prst="rect">
            <a:avLst/>
          </a:prstGeom>
        </p:spPr>
      </p:pic>
      <p:pic>
        <p:nvPicPr>
          <p:cNvPr id="25" name="Picture 24" descr="A close up of a sign&#10;&#10;Description automatically generated">
            <a:extLst>
              <a:ext uri="{FF2B5EF4-FFF2-40B4-BE49-F238E27FC236}">
                <a16:creationId xmlns:a16="http://schemas.microsoft.com/office/drawing/2014/main" id="{4D13DD02-400C-4F2B-870A-401B1503E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4126" y="4956383"/>
            <a:ext cx="1621321" cy="1621321"/>
          </a:xfrm>
          <a:prstGeom prst="rect">
            <a:avLst/>
          </a:prstGeom>
        </p:spPr>
      </p:pic>
    </p:spTree>
    <p:extLst>
      <p:ext uri="{BB962C8B-B14F-4D97-AF65-F5344CB8AC3E}">
        <p14:creationId xmlns:p14="http://schemas.microsoft.com/office/powerpoint/2010/main" val="29615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959</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 Do Have Mentality</vt:lpstr>
      <vt:lpstr>A second thought….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DiLeo</dc:creator>
  <cp:lastModifiedBy>Ross DiLeo</cp:lastModifiedBy>
  <cp:revision>12</cp:revision>
  <dcterms:created xsi:type="dcterms:W3CDTF">2019-02-04T20:06:26Z</dcterms:created>
  <dcterms:modified xsi:type="dcterms:W3CDTF">2019-05-17T19:29:54Z</dcterms:modified>
</cp:coreProperties>
</file>